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1" r:id="rId18"/>
  </p:sldIdLst>
  <p:sldSz cx="12192000" cy="6858000"/>
  <p:notesSz cx="6669088" cy="9928225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4OVaKiOZ5R8wASnLJj2reF6kT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76" autoAdjust="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12:notes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l-GR" dirty="0" smtClean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6" name="Google Shape;26;p12:notes"/>
          <p:cNvSpPr txBox="1">
            <a:spLocks noGrp="1"/>
          </p:cNvSpPr>
          <p:nvPr>
            <p:ph type="sldNum" idx="12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l-G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de8838e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dde8838e63_0_0:notes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gdde8838e63_0_0:notes"/>
          <p:cNvSpPr txBox="1">
            <a:spLocks noGrp="1"/>
          </p:cNvSpPr>
          <p:nvPr>
            <p:ph type="sldNum" idx="12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l-G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3751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l-G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9233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496bbdbb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496bbdbb4_0_6:notes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ge496bbdbb4_0_6:notes"/>
          <p:cNvSpPr txBox="1">
            <a:spLocks noGrp="1"/>
          </p:cNvSpPr>
          <p:nvPr>
            <p:ph type="sldNum" idx="12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:notes"/>
          <p:cNvSpPr txBox="1">
            <a:spLocks noGrp="1"/>
          </p:cNvSpPr>
          <p:nvPr>
            <p:ph type="sldNum" idx="12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l-G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u="sng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dfd6332ae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gdfd6332aec_0_6:notes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775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9" name="Google Shape;49;gdfd6332aec_0_6:notes"/>
          <p:cNvSpPr txBox="1">
            <a:spLocks noGrp="1"/>
          </p:cNvSpPr>
          <p:nvPr>
            <p:ph type="sldNum" idx="12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l-G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e419035ef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ge419035ef1_0_7:notes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7" name="Google Shape;57;ge419035ef1_0_7:notes"/>
          <p:cNvSpPr txBox="1">
            <a:spLocks noGrp="1"/>
          </p:cNvSpPr>
          <p:nvPr>
            <p:ph type="sldNum" idx="12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4:notes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65" name="Google Shape;65;p4:notes"/>
          <p:cNvSpPr txBox="1">
            <a:spLocks noGrp="1"/>
          </p:cNvSpPr>
          <p:nvPr>
            <p:ph type="sldNum" idx="12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l-G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419035e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e419035ef1_0_14:notes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5D850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4" name="Google Shape;74;ge419035ef1_0_14:notes"/>
          <p:cNvSpPr txBox="1">
            <a:spLocks noGrp="1"/>
          </p:cNvSpPr>
          <p:nvPr>
            <p:ph type="sldNum" idx="12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l-G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dirty="0"/>
          </a:p>
        </p:txBody>
      </p:sp>
      <p:sp>
        <p:nvSpPr>
          <p:cNvPr id="81" name="Google Shape;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</p:txBody>
      </p:sp>
      <p:sp>
        <p:nvSpPr>
          <p:cNvPr id="88" name="Google Shape;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16"/>
            <a:ext cx="12192000" cy="685396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914400" y="289507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dt" idx="10"/>
          </p:nvPr>
        </p:nvSpPr>
        <p:spPr>
          <a:xfrm>
            <a:off x="911424" y="2064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13"/>
            <a:ext cx="12192000" cy="685577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>
            <a:spLocks noGrp="1"/>
          </p:cNvSpPr>
          <p:nvPr>
            <p:ph type="title"/>
          </p:nvPr>
        </p:nvSpPr>
        <p:spPr>
          <a:xfrm>
            <a:off x="609600" y="212392"/>
            <a:ext cx="10972800" cy="55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576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11472599" y="116633"/>
            <a:ext cx="675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609600" y="212392"/>
            <a:ext cx="10972800" cy="55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38CD5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B3E3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5D8F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350" y="692696"/>
            <a:ext cx="11760629" cy="3452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11472599" y="116633"/>
            <a:ext cx="675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/>
        </p:nvSpPr>
        <p:spPr>
          <a:xfrm>
            <a:off x="2063552" y="314096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2"/>
          <p:cNvSpPr txBox="1"/>
          <p:nvPr/>
        </p:nvSpPr>
        <p:spPr>
          <a:xfrm>
            <a:off x="2867303" y="1037681"/>
            <a:ext cx="7128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l-GR" sz="2100" b="1">
                <a:solidFill>
                  <a:schemeClr val="lt1"/>
                </a:solidFill>
              </a:rPr>
              <a:t>Διαχείριση Λεξιλογίων και θησαυρών</a:t>
            </a:r>
            <a:endParaRPr sz="21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0" name="Google Shape;30;p12"/>
          <p:cNvSpPr txBox="1"/>
          <p:nvPr/>
        </p:nvSpPr>
        <p:spPr>
          <a:xfrm>
            <a:off x="3169131" y="2924944"/>
            <a:ext cx="66246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l-GR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l-GR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Λήδα Χαραμή, Χρυσούλα </a:t>
            </a:r>
            <a:r>
              <a:rPr lang="el-GR" sz="16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Μπεκιάρη </a:t>
            </a:r>
            <a:r>
              <a:rPr lang="el-GR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l-GR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l-GR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 Ιουλίου 2021</a:t>
            </a:r>
            <a:br>
              <a:rPr lang="el-GR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>
            <a:spLocks noGrp="1"/>
          </p:cNvSpPr>
          <p:nvPr>
            <p:ph type="title"/>
          </p:nvPr>
        </p:nvSpPr>
        <p:spPr>
          <a:xfrm>
            <a:off x="609600" y="212392"/>
            <a:ext cx="10972800" cy="55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Calibri"/>
              <a:buNone/>
            </a:pPr>
            <a:r>
              <a:rPr lang="el-GR"/>
              <a:t>Δημιουργία Θησαυρών – Βήμα (3)</a:t>
            </a:r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body" idx="1"/>
          </p:nvPr>
        </p:nvSpPr>
        <p:spPr>
          <a:xfrm>
            <a:off x="1380744" y="1307592"/>
            <a:ext cx="9756648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❖"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Να δημιουργηθούν </a:t>
            </a:r>
            <a:r>
              <a:rPr lang="el-GR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ιεραρχίες</a:t>
            </a:r>
            <a:r>
              <a:rPr lang="el-GR">
                <a:latin typeface="Arial"/>
                <a:ea typeface="Arial"/>
                <a:cs typeface="Arial"/>
                <a:sym typeface="Arial"/>
              </a:rPr>
              <a:t> μεταξύ των εννοιών - να ορίσουμε τις πλατύτερες  και ειδικότερες έννοιες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❖"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Να καθοριστούν οι </a:t>
            </a:r>
            <a:r>
              <a:rPr lang="el-GR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συσχετισμοί</a:t>
            </a:r>
            <a:r>
              <a:rPr lang="el-GR">
                <a:latin typeface="Arial"/>
                <a:ea typeface="Arial"/>
                <a:cs typeface="Arial"/>
                <a:sym typeface="Arial"/>
              </a:rPr>
              <a:t> μίας έννοια με άλλες έννοιες, όπου αυτό είναι απαραίτητο.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7"/>
          <p:cNvSpPr txBox="1">
            <a:spLocks noGrp="1"/>
          </p:cNvSpPr>
          <p:nvPr>
            <p:ph type="sldNum" idx="12"/>
          </p:nvPr>
        </p:nvSpPr>
        <p:spPr>
          <a:xfrm>
            <a:off x="11472599" y="116633"/>
            <a:ext cx="675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l-GR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de8838e63_0_0"/>
          <p:cNvSpPr txBox="1">
            <a:spLocks noGrp="1"/>
          </p:cNvSpPr>
          <p:nvPr>
            <p:ph type="title"/>
          </p:nvPr>
        </p:nvSpPr>
        <p:spPr>
          <a:xfrm>
            <a:off x="609600" y="212392"/>
            <a:ext cx="109728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l-GR"/>
              <a:t>Πρότυπα Θησαυρών</a:t>
            </a:r>
            <a:endParaRPr/>
          </a:p>
        </p:txBody>
      </p:sp>
      <p:sp>
        <p:nvSpPr>
          <p:cNvPr id="114" name="Google Shape;114;gdde8838e63_0_0"/>
          <p:cNvSpPr txBox="1">
            <a:spLocks noGrp="1"/>
          </p:cNvSpPr>
          <p:nvPr>
            <p:ph type="body" idx="1"/>
          </p:nvPr>
        </p:nvSpPr>
        <p:spPr>
          <a:xfrm>
            <a:off x="1380744" y="1307591"/>
            <a:ext cx="9756648" cy="4723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204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4"/>
              <a:buAutoNum type="arabicPeriod"/>
            </a:pPr>
            <a:r>
              <a:rPr lang="el-GR" sz="1800" u="sng"/>
              <a:t>ISO 25964 ‘Thesauri and interoperability with other vocabularies’ 2013.</a:t>
            </a:r>
            <a:endParaRPr sz="1800" u="sng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-GR" sz="1800"/>
              <a:t> </a:t>
            </a:r>
            <a:r>
              <a:rPr lang="el-GR" sz="1800" u="sng"/>
              <a:t>ANSI/NISO Z39.19 Guidelines for the construction, format, and management of monolingual controlled vocabularies. 1993 (revised 2005, 2010). </a:t>
            </a:r>
            <a:endParaRPr sz="1800" u="sng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-GR" sz="1800" u="sng"/>
              <a:t>ΕΛΟΤ 1321 Τεκμηρίωση - Κατευθυντήριες οδηγίες για τη συγκρότηση και ανάπτυξη μονόγλωσσων θησαυρών, 1993</a:t>
            </a:r>
            <a:endParaRPr sz="1800" u="sng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-GR" sz="1800"/>
              <a:t>BS 8723-1:2005, BS 8723-2:2005, BS 8723-3:2007, BS 8723-4:2007: Structured Vocabularies for Information Retrieval.</a:t>
            </a:r>
            <a:endParaRPr sz="1800" u="sng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700"/>
              <a:buAutoNum type="arabicPeriod"/>
            </a:pPr>
            <a:r>
              <a:rPr lang="el-GR" sz="1700">
                <a:solidFill>
                  <a:srgbClr val="999999"/>
                </a:solidFill>
              </a:rPr>
              <a:t>ISO 2788 ‘Documentation - Guidelines for the Establishment and Development of Monolingual Thesauri was published in 1074. It was revised in 1986 (superseded by ISO 25964).</a:t>
            </a:r>
            <a:endParaRPr sz="1700">
              <a:solidFill>
                <a:srgbClr val="999999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700"/>
              <a:buAutoNum type="arabicPeriod"/>
            </a:pPr>
            <a:r>
              <a:rPr lang="el-GR" sz="1700">
                <a:solidFill>
                  <a:srgbClr val="999999"/>
                </a:solidFill>
              </a:rPr>
              <a:t> ISO 5964 ‘Documentation - Guidelines for the establishment and development of multilingual thesauri’ was released for multilingual thesauri In 1985 (superseded by ISO 25964). </a:t>
            </a:r>
            <a:endParaRPr sz="1700">
              <a:solidFill>
                <a:srgbClr val="999999"/>
              </a:solidFill>
            </a:endParaRPr>
          </a:p>
          <a:p>
            <a:pPr marL="457200" lvl="0" indent="-33883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Pts val="1844"/>
              <a:buAutoNum type="arabicPeriod"/>
            </a:pPr>
            <a:r>
              <a:rPr lang="el-GR" sz="1700">
                <a:solidFill>
                  <a:srgbClr val="999999"/>
                </a:solidFill>
              </a:rPr>
              <a:t> DIN 1463 Guidelines for the establishment and development of monolingual thesauri. 1972 (followed by later editions)</a:t>
            </a:r>
            <a:endParaRPr sz="170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sz="1800" u="sng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sz="18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sz="1800" u="sng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2287"/>
              <a:buNone/>
            </a:pPr>
            <a:endParaRPr sz="1800"/>
          </a:p>
        </p:txBody>
      </p:sp>
      <p:sp>
        <p:nvSpPr>
          <p:cNvPr id="115" name="Google Shape;115;gdde8838e63_0_0"/>
          <p:cNvSpPr txBox="1">
            <a:spLocks noGrp="1"/>
          </p:cNvSpPr>
          <p:nvPr>
            <p:ph type="sldNum" idx="12"/>
          </p:nvPr>
        </p:nvSpPr>
        <p:spPr>
          <a:xfrm>
            <a:off x="11472599" y="116633"/>
            <a:ext cx="67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609600" y="212392"/>
            <a:ext cx="10972800" cy="55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None/>
            </a:pPr>
            <a:r>
              <a:rPr lang="el-GR"/>
              <a:t>Thesaurus Management System - TheMaS</a:t>
            </a:r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sldNum" idx="12"/>
          </p:nvPr>
        </p:nvSpPr>
        <p:spPr>
          <a:xfrm>
            <a:off x="11472599" y="116633"/>
            <a:ext cx="675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l-GR"/>
              <a:t>12</a:t>
            </a:fld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51992" y="1133168"/>
            <a:ext cx="4619762" cy="471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2160"/>
              <a:buFont typeface="Arial"/>
              <a:buNone/>
            </a:pPr>
            <a:r>
              <a:rPr lang="el-G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TheMaS είναι μια εφαρμογή που αναπτύχθηκε για την δημιουργία και την διαχείριση Θησαυρών κάτω από ένα κοινό μοντέλο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57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2160"/>
              <a:buFont typeface="Arial"/>
              <a:buNone/>
            </a:pPr>
            <a:r>
              <a:rPr lang="el-G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Χαρακτηριστικά TheMaS: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576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</a:pPr>
            <a:r>
              <a:rPr lang="el-G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Διαδικτυακή εφαρμογή.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576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</a:pPr>
            <a:r>
              <a:rPr lang="el-G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Τήρηση κανόνων συνέπειας </a:t>
            </a:r>
            <a:r>
              <a:rPr lang="el-GR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(ISO 25964 , </a:t>
            </a:r>
            <a:r>
              <a:rPr lang="el-G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ΕΛΟΤ–1321</a:t>
            </a:r>
            <a:r>
              <a:rPr lang="el-GR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576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</a:pPr>
            <a:r>
              <a:rPr lang="el-G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θέματα, ιεραρχίες, όροι, πηγές,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576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</a:pPr>
            <a:r>
              <a:rPr lang="el-G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διευκρινιστικές σημειώσεις, μεταφράσεις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576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</a:pPr>
            <a:r>
              <a:rPr lang="el-G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Σχέσεις: Ιεραρχίας, ισοδυναμίας, συσχέτισης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216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216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3453" y="933661"/>
            <a:ext cx="7514544" cy="530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>
            <a:spLocks noGrp="1"/>
          </p:cNvSpPr>
          <p:nvPr>
            <p:ph type="title"/>
          </p:nvPr>
        </p:nvSpPr>
        <p:spPr>
          <a:xfrm>
            <a:off x="609600" y="212392"/>
            <a:ext cx="10972800" cy="55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None/>
            </a:pPr>
            <a:r>
              <a:rPr lang="el-GR"/>
              <a:t>TheMaS – Παρουσιάσεις Θησαυρού</a:t>
            </a:r>
            <a:endParaRPr/>
          </a:p>
        </p:txBody>
      </p:sp>
      <p:sp>
        <p:nvSpPr>
          <p:cNvPr id="129" name="Google Shape;129;p8"/>
          <p:cNvSpPr txBox="1">
            <a:spLocks noGrp="1"/>
          </p:cNvSpPr>
          <p:nvPr>
            <p:ph type="sldNum" idx="12"/>
          </p:nvPr>
        </p:nvSpPr>
        <p:spPr>
          <a:xfrm>
            <a:off x="11472599" y="116633"/>
            <a:ext cx="675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l-GR"/>
              <a:t>13</a:t>
            </a:fld>
            <a:endParaRPr/>
          </a:p>
        </p:txBody>
      </p:sp>
      <p:pic>
        <p:nvPicPr>
          <p:cNvPr id="130" name="Google Shape;13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9112" y="689772"/>
            <a:ext cx="4416853" cy="329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709" y="4239491"/>
            <a:ext cx="4864013" cy="2002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3087" y="3860219"/>
            <a:ext cx="4212141" cy="2647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7769" y="764704"/>
            <a:ext cx="5875635" cy="3379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 txBox="1">
            <a:spLocks noGrp="1"/>
          </p:cNvSpPr>
          <p:nvPr>
            <p:ph type="title"/>
          </p:nvPr>
        </p:nvSpPr>
        <p:spPr>
          <a:xfrm>
            <a:off x="609600" y="212392"/>
            <a:ext cx="10972800" cy="55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None/>
            </a:pPr>
            <a:r>
              <a:rPr lang="el-GR"/>
              <a:t>SYNTHESIS σύνδεση με θησαυρό</a:t>
            </a:r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60"/>
              <a:buNone/>
            </a:pPr>
            <a:endParaRPr dirty="0"/>
          </a:p>
        </p:txBody>
      </p:sp>
      <p:sp>
        <p:nvSpPr>
          <p:cNvPr id="140" name="Google Shape;140;p11"/>
          <p:cNvSpPr txBox="1">
            <a:spLocks noGrp="1"/>
          </p:cNvSpPr>
          <p:nvPr>
            <p:ph type="sldNum" idx="12"/>
          </p:nvPr>
        </p:nvSpPr>
        <p:spPr>
          <a:xfrm>
            <a:off x="11472599" y="116633"/>
            <a:ext cx="675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l-GR"/>
              <a:t>14</a:t>
            </a:fld>
            <a:endParaRPr/>
          </a:p>
        </p:txBody>
      </p:sp>
      <p:pic>
        <p:nvPicPr>
          <p:cNvPr id="141" name="Google Shape;14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592" y="652645"/>
            <a:ext cx="6827420" cy="5614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3037" y="299195"/>
            <a:ext cx="5788882" cy="60932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7410387" y="4492101"/>
            <a:ext cx="552882" cy="57704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 txBox="1">
            <a:spLocks noGrp="1"/>
          </p:cNvSpPr>
          <p:nvPr>
            <p:ph type="title"/>
          </p:nvPr>
        </p:nvSpPr>
        <p:spPr>
          <a:xfrm>
            <a:off x="609600" y="212392"/>
            <a:ext cx="10972800" cy="55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None/>
            </a:pPr>
            <a:r>
              <a:rPr lang="el-GR"/>
              <a:t>SYNTHESIS σύνδεση με θησαυρό</a:t>
            </a:r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60"/>
              <a:buNone/>
            </a:pPr>
            <a:endParaRPr/>
          </a:p>
        </p:txBody>
      </p:sp>
      <p:sp>
        <p:nvSpPr>
          <p:cNvPr id="140" name="Google Shape;140;p11"/>
          <p:cNvSpPr txBox="1">
            <a:spLocks noGrp="1"/>
          </p:cNvSpPr>
          <p:nvPr>
            <p:ph type="sldNum" idx="12"/>
          </p:nvPr>
        </p:nvSpPr>
        <p:spPr>
          <a:xfrm>
            <a:off x="11472599" y="116633"/>
            <a:ext cx="675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l-GR"/>
              <a:t>15</a:t>
            </a:fld>
            <a:endParaRPr/>
          </a:p>
        </p:txBody>
      </p:sp>
      <p:pic>
        <p:nvPicPr>
          <p:cNvPr id="141" name="Google Shape;14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592" y="652645"/>
            <a:ext cx="6827420" cy="5614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3037" y="299195"/>
            <a:ext cx="5788882" cy="609329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1"/>
          <p:cNvSpPr/>
          <p:nvPr/>
        </p:nvSpPr>
        <p:spPr>
          <a:xfrm>
            <a:off x="7523018" y="4638501"/>
            <a:ext cx="315884" cy="315883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94382" y="1600201"/>
            <a:ext cx="5316078" cy="3849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1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16</a:t>
            </a:fld>
            <a:endParaRPr lang="el-GR"/>
          </a:p>
        </p:txBody>
      </p:sp>
      <p:pic>
        <p:nvPicPr>
          <p:cNvPr id="5" name="Google Shape;14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592" y="652645"/>
            <a:ext cx="6827420" cy="5614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3037" y="357447"/>
            <a:ext cx="5788882" cy="6051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6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496bbdbb4_0_6"/>
          <p:cNvSpPr txBox="1">
            <a:spLocks noGrp="1"/>
          </p:cNvSpPr>
          <p:nvPr>
            <p:ph type="title"/>
          </p:nvPr>
        </p:nvSpPr>
        <p:spPr>
          <a:xfrm>
            <a:off x="609600" y="212392"/>
            <a:ext cx="10972800" cy="552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e496bbdbb4_0_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e496bbdbb4_0_6"/>
          <p:cNvSpPr txBox="1">
            <a:spLocks noGrp="1"/>
          </p:cNvSpPr>
          <p:nvPr>
            <p:ph type="sldNum" idx="12"/>
          </p:nvPr>
        </p:nvSpPr>
        <p:spPr>
          <a:xfrm>
            <a:off x="11472599" y="116633"/>
            <a:ext cx="675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/>
              <a:t>17</a:t>
            </a:fld>
            <a:endParaRPr/>
          </a:p>
        </p:txBody>
      </p:sp>
      <p:sp>
        <p:nvSpPr>
          <p:cNvPr id="154" name="Google Shape;154;ge496bbdbb4_0_6"/>
          <p:cNvSpPr txBox="1"/>
          <p:nvPr/>
        </p:nvSpPr>
        <p:spPr>
          <a:xfrm>
            <a:off x="287383" y="1027612"/>
            <a:ext cx="11193300" cy="48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558"/>
              </a:spcBef>
              <a:spcAft>
                <a:spcPts val="0"/>
              </a:spcAft>
              <a:buNone/>
            </a:pPr>
            <a:endParaRPr sz="36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558"/>
              </a:spcBef>
              <a:spcAft>
                <a:spcPts val="0"/>
              </a:spcAft>
              <a:buNone/>
            </a:pPr>
            <a:endParaRPr sz="36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558"/>
              </a:spcBef>
              <a:spcAft>
                <a:spcPts val="0"/>
              </a:spcAft>
              <a:buNone/>
            </a:pPr>
            <a:endParaRPr sz="36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558"/>
              </a:spcBef>
              <a:spcAft>
                <a:spcPts val="0"/>
              </a:spcAft>
              <a:buNone/>
            </a:pPr>
            <a:r>
              <a:rPr lang="el-GR" sz="36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Ευχαριστώ για την προσοχή σας</a:t>
            </a:r>
            <a:endParaRPr sz="2400">
              <a:solidFill>
                <a:srgbClr val="3E3D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558"/>
              </a:spcBef>
              <a:spcAft>
                <a:spcPts val="0"/>
              </a:spcAft>
              <a:buNone/>
            </a:pPr>
            <a:endParaRPr sz="36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558"/>
              </a:spcBef>
              <a:spcAft>
                <a:spcPts val="0"/>
              </a:spcAft>
              <a:buNone/>
            </a:pPr>
            <a:endParaRPr sz="36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114800" lvl="0" indent="457200" algn="l" rtl="0">
              <a:spcBef>
                <a:spcPts val="279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Λήδα Χαραμή</a:t>
            </a:r>
            <a:endParaRPr sz="2400">
              <a:solidFill>
                <a:srgbClr val="3E3D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114800" lvl="0" indent="457200" algn="l" rtl="0">
              <a:spcBef>
                <a:spcPts val="279"/>
              </a:spcBef>
              <a:spcAft>
                <a:spcPts val="0"/>
              </a:spcAft>
              <a:buNone/>
            </a:pPr>
            <a:r>
              <a:rPr lang="el-GR" sz="1800" u="sng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lida@ics.forth.gr</a:t>
            </a:r>
            <a:endParaRPr sz="2400">
              <a:solidFill>
                <a:srgbClr val="3E3D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"/>
          <p:cNvSpPr txBox="1">
            <a:spLocks noGrp="1"/>
          </p:cNvSpPr>
          <p:nvPr>
            <p:ph type="title"/>
          </p:nvPr>
        </p:nvSpPr>
        <p:spPr>
          <a:xfrm>
            <a:off x="609600" y="212392"/>
            <a:ext cx="10972800" cy="55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Calibri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Θησαυροί - Εισαγωγή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"/>
          <p:cNvSpPr txBox="1">
            <a:spLocks noGrp="1"/>
          </p:cNvSpPr>
          <p:nvPr>
            <p:ph type="body" idx="1"/>
          </p:nvPr>
        </p:nvSpPr>
        <p:spPr>
          <a:xfrm>
            <a:off x="1376200" y="925324"/>
            <a:ext cx="10306500" cy="52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111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Ανήκουν στα Συστήματα Οργάνωσης Γνώσης - </a:t>
            </a:r>
            <a:r>
              <a:rPr lang="el-GR" sz="1900" dirty="0" err="1">
                <a:latin typeface="Arial"/>
                <a:ea typeface="Arial"/>
                <a:cs typeface="Arial"/>
                <a:sym typeface="Arial"/>
              </a:rPr>
              <a:t>Knowledge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 Organization Systems (KOS)</a:t>
            </a:r>
            <a:r>
              <a:rPr lang="el-GR" sz="1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111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l-GR" sz="1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Οργανώνουν έννοιες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 και  όρους με βάση </a:t>
            </a:r>
            <a:r>
              <a:rPr lang="el-GR" sz="1900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συγκεκριμένους κανόνες 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με σκοπό την ελαχιστοποίηση της σημασιολογικής ασάφειας που προκύπτει στη φυσικής γλώσσα.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Char char="❖"/>
            </a:pP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Αποτελούν ένα </a:t>
            </a:r>
            <a:r>
              <a:rPr lang="el-GR" sz="1900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εργαλείο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900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αναζήτησης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 και </a:t>
            </a:r>
            <a:r>
              <a:rPr lang="el-GR" sz="1900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ανάκτησης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 της πληροφορίας με τη μέγιστη σαφήνεια και πληρότητα οδηγώντας του χρήστες να επιλέγουν τον ίδιο όρο για να εκφράσουν την ίδια έννοια.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Char char="❖"/>
            </a:pP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Η ιδέα πίσω από τη δημιουργία θησαυρών είναι τυποποιηθούν οι εκφράσεις ταξινόμησης και </a:t>
            </a:r>
            <a:r>
              <a:rPr lang="el-GR" sz="1900" dirty="0" err="1">
                <a:latin typeface="Arial"/>
                <a:ea typeface="Arial"/>
                <a:cs typeface="Arial"/>
                <a:sym typeface="Arial"/>
              </a:rPr>
              <a:t>καταλογογράφησης</a:t>
            </a:r>
            <a:r>
              <a:rPr lang="el-GR" sz="1900">
                <a:latin typeface="Arial"/>
                <a:ea typeface="Arial"/>
                <a:cs typeface="Arial"/>
                <a:sym typeface="Arial"/>
              </a:rPr>
              <a:t> ώστε να δημιουργηθεί μία συστηματική γλώσσα </a:t>
            </a:r>
            <a:r>
              <a:rPr lang="el-GR" sz="1900" smtClean="0">
                <a:latin typeface="Arial"/>
                <a:ea typeface="Arial"/>
                <a:cs typeface="Arial"/>
                <a:sym typeface="Arial"/>
              </a:rPr>
              <a:t>επικοινωνίας.</a:t>
            </a:r>
            <a:endParaRPr sz="1900"/>
          </a:p>
        </p:txBody>
      </p:sp>
      <p:sp>
        <p:nvSpPr>
          <p:cNvPr id="38" name="Google Shape;38;p1"/>
          <p:cNvSpPr txBox="1">
            <a:spLocks noGrp="1"/>
          </p:cNvSpPr>
          <p:nvPr>
            <p:ph type="sldNum" idx="12"/>
          </p:nvPr>
        </p:nvSpPr>
        <p:spPr>
          <a:xfrm>
            <a:off x="11472599" y="116633"/>
            <a:ext cx="675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l-GR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609600" y="212392"/>
            <a:ext cx="10972800" cy="55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Calibri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Έννοιες - Όροι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 txBox="1">
            <a:spLocks noGrp="1"/>
          </p:cNvSpPr>
          <p:nvPr>
            <p:ph type="body" idx="1"/>
          </p:nvPr>
        </p:nvSpPr>
        <p:spPr>
          <a:xfrm>
            <a:off x="1380744" y="1307592"/>
            <a:ext cx="975664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l-GR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Έννοια</a:t>
            </a:r>
            <a:r>
              <a:rPr lang="el-GR">
                <a:latin typeface="Arial"/>
                <a:ea typeface="Arial"/>
                <a:cs typeface="Arial"/>
                <a:sym typeface="Arial"/>
              </a:rPr>
              <a:t> (concept): η μονάδα γνώσης που δημιουργείται από έναν μοναδικό συνδυασμό χαρακτηριστικών - ιδιοτήτων.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3274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❖"/>
            </a:pPr>
            <a:r>
              <a:rPr lang="el-GR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Όρος</a:t>
            </a:r>
            <a:r>
              <a:rPr lang="el-GR">
                <a:latin typeface="Arial"/>
                <a:ea typeface="Arial"/>
                <a:cs typeface="Arial"/>
                <a:sym typeface="Arial"/>
              </a:rPr>
              <a:t> (term): η λεκτική μορφή που χρησιμοποιούμε για να δηλώσουμε αυτή την έννοια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Font typeface="Arial"/>
              <a:buChar char="❖"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Μία έννοια μπορεί να δηλώνεται με πολλούς όρους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Font typeface="Arial"/>
              <a:buChar char="❖"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Ένας όρος περιγράφει </a:t>
            </a:r>
            <a:r>
              <a:rPr lang="el-GR" u="sng">
                <a:latin typeface="Arial"/>
                <a:ea typeface="Arial"/>
                <a:cs typeface="Arial"/>
                <a:sym typeface="Arial"/>
              </a:rPr>
              <a:t>μόνο μία έννοια</a:t>
            </a:r>
            <a:endParaRPr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</a:pPr>
            <a:endParaRPr u="sng"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sldNum" idx="12"/>
          </p:nvPr>
        </p:nvSpPr>
        <p:spPr>
          <a:xfrm>
            <a:off x="11472599" y="116633"/>
            <a:ext cx="675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l-GR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fd6332aec_0_6"/>
          <p:cNvSpPr txBox="1">
            <a:spLocks noGrp="1"/>
          </p:cNvSpPr>
          <p:nvPr>
            <p:ph type="title"/>
          </p:nvPr>
        </p:nvSpPr>
        <p:spPr>
          <a:xfrm>
            <a:off x="609600" y="212392"/>
            <a:ext cx="109728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Οι όροι του Θησαυρού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dfd6332aec_0_6"/>
          <p:cNvSpPr txBox="1">
            <a:spLocks noGrp="1"/>
          </p:cNvSpPr>
          <p:nvPr>
            <p:ph type="body" idx="1"/>
          </p:nvPr>
        </p:nvSpPr>
        <p:spPr>
          <a:xfrm>
            <a:off x="1380744" y="1307592"/>
            <a:ext cx="9756648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82404"/>
              <a:buNone/>
            </a:pPr>
            <a:endParaRPr sz="2493">
              <a:latin typeface="Arial"/>
              <a:ea typeface="Arial"/>
              <a:cs typeface="Arial"/>
              <a:sym typeface="Arial"/>
            </a:endParaRPr>
          </a:p>
          <a:p>
            <a:pPr marL="578427" lvl="0" indent="-4426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Char char="❖"/>
            </a:pPr>
            <a:r>
              <a:rPr lang="el-GR" sz="3074">
                <a:latin typeface="Arial"/>
                <a:ea typeface="Arial"/>
                <a:cs typeface="Arial"/>
                <a:sym typeface="Arial"/>
              </a:rPr>
              <a:t>Συγκεκριμένες οντότητες - Αποδίδονται σε πληθυντικό αριθμό </a:t>
            </a:r>
            <a:r>
              <a:rPr lang="el-GR" sz="3074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π.χ. αγγεία, κτίρια, βιβλία, όπλα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47929"/>
              <a:buNone/>
            </a:pPr>
            <a:endParaRPr sz="3074">
              <a:latin typeface="Arial"/>
              <a:ea typeface="Arial"/>
              <a:cs typeface="Arial"/>
              <a:sym typeface="Arial"/>
            </a:endParaRPr>
          </a:p>
          <a:p>
            <a:pPr marL="578427" lvl="0" indent="-4426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l-GR" sz="3074">
                <a:latin typeface="Arial"/>
                <a:ea typeface="Arial"/>
                <a:cs typeface="Arial"/>
                <a:sym typeface="Arial"/>
              </a:rPr>
              <a:t>Αφηρημένες έννοιες-  Αποδίδονται σε ενικό αριθμό</a:t>
            </a:r>
            <a:r>
              <a:rPr lang="el-GR" sz="3074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 π.χ. δίκαιο, χημεία, γλωσσολογία, μετανάστευση, φιλοσοφία</a:t>
            </a:r>
            <a:endParaRPr sz="3074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7929"/>
              <a:buNone/>
            </a:pPr>
            <a:endParaRPr sz="3074">
              <a:solidFill>
                <a:srgbClr val="3E3D2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8427" lvl="0" indent="-44265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l-GR" sz="3074">
                <a:solidFill>
                  <a:srgbClr val="3E3D2D"/>
                </a:solidFill>
                <a:latin typeface="Arial"/>
                <a:ea typeface="Arial"/>
                <a:cs typeface="Arial"/>
                <a:sym typeface="Arial"/>
              </a:rPr>
              <a:t>Οι όροι ευρετηρίασης συνηθέστερα αποδίδονται με</a:t>
            </a:r>
            <a:endParaRPr sz="3074">
              <a:solidFill>
                <a:srgbClr val="3E3D2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5627" lvl="1" indent="-442656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ct val="100000"/>
              <a:buFont typeface="Noto Sans Symbols"/>
              <a:buChar char="➢"/>
            </a:pPr>
            <a:r>
              <a:rPr lang="el-GR" sz="3074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Ουσιαστικά</a:t>
            </a:r>
            <a:r>
              <a:rPr lang="el-GR" sz="3074">
                <a:latin typeface="Arial"/>
                <a:ea typeface="Arial"/>
                <a:cs typeface="Arial"/>
                <a:sym typeface="Arial"/>
              </a:rPr>
              <a:t> – είναι οι συνηθέστεροι τύποι όρων στο θησαυρό </a:t>
            </a:r>
            <a:r>
              <a:rPr lang="el-GR" sz="3074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π.χ. Διδασκαλία</a:t>
            </a:r>
            <a:r>
              <a:rPr lang="el-GR" sz="3074">
                <a:latin typeface="Arial"/>
                <a:ea typeface="Arial"/>
                <a:cs typeface="Arial"/>
                <a:sym typeface="Arial"/>
              </a:rPr>
              <a:t> [</a:t>
            </a:r>
            <a:r>
              <a:rPr lang="el-GR" sz="3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όχι Διδάσκω</a:t>
            </a:r>
            <a:r>
              <a:rPr lang="el-GR" sz="3074">
                <a:latin typeface="Arial"/>
                <a:ea typeface="Arial"/>
                <a:cs typeface="Arial"/>
                <a:sym typeface="Arial"/>
              </a:rPr>
              <a:t>]</a:t>
            </a:r>
            <a:endParaRPr sz="3074">
              <a:latin typeface="Arial"/>
              <a:ea typeface="Arial"/>
              <a:cs typeface="Arial"/>
              <a:sym typeface="Arial"/>
            </a:endParaRPr>
          </a:p>
          <a:p>
            <a:pPr marL="1035627" lvl="1" indent="-44265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➢"/>
            </a:pPr>
            <a:r>
              <a:rPr lang="el-GR" sz="3074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Φράση με ουσιαστικό</a:t>
            </a:r>
            <a:r>
              <a:rPr lang="el-GR" sz="3074">
                <a:latin typeface="Arial"/>
                <a:ea typeface="Arial"/>
                <a:cs typeface="Arial"/>
                <a:sym typeface="Arial"/>
              </a:rPr>
              <a:t>  →  σύνθετοι όροι </a:t>
            </a:r>
            <a:r>
              <a:rPr lang="el-GR" sz="3092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3074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π.χ. Θαλάσσια Πτηνά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7929"/>
              <a:buNone/>
            </a:pPr>
            <a:endParaRPr sz="3074">
              <a:latin typeface="Arial"/>
              <a:ea typeface="Arial"/>
              <a:cs typeface="Arial"/>
              <a:sym typeface="Arial"/>
            </a:endParaRPr>
          </a:p>
          <a:p>
            <a:pPr marL="578427" lvl="0" indent="-44291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❖"/>
            </a:pPr>
            <a:r>
              <a:rPr lang="el-GR" sz="3000">
                <a:solidFill>
                  <a:srgbClr val="3E3D2D"/>
                </a:solidFill>
                <a:latin typeface="Arial"/>
                <a:ea typeface="Arial"/>
                <a:cs typeface="Arial"/>
                <a:sym typeface="Arial"/>
              </a:rPr>
              <a:t>Θα</a:t>
            </a:r>
            <a:r>
              <a:rPr lang="el-GR" sz="3074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3000">
                <a:solidFill>
                  <a:srgbClr val="3E3D2D"/>
                </a:solidFill>
                <a:latin typeface="Arial"/>
                <a:ea typeface="Arial"/>
                <a:cs typeface="Arial"/>
                <a:sym typeface="Arial"/>
              </a:rPr>
              <a:t>πρέπει</a:t>
            </a:r>
            <a:r>
              <a:rPr lang="el-GR" sz="3074">
                <a:latin typeface="Arial"/>
                <a:ea typeface="Arial"/>
                <a:cs typeface="Arial"/>
                <a:sym typeface="Arial"/>
              </a:rPr>
              <a:t> να αποφεύγονται</a:t>
            </a:r>
            <a:endParaRPr/>
          </a:p>
          <a:p>
            <a:pPr marL="1035627" lvl="1" indent="-44291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➢"/>
            </a:pPr>
            <a:r>
              <a:rPr lang="el-GR" sz="3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Επίθετα και επιρρήματα </a:t>
            </a:r>
            <a:endParaRPr sz="30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5626" lvl="1" indent="-44291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➢"/>
            </a:pPr>
            <a:r>
              <a:rPr lang="el-GR" sz="3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Ρήματα, απαρέμφατα και μετοχές</a:t>
            </a:r>
            <a:endParaRPr sz="30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8426" marR="0" lvl="0" indent="-4429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7592"/>
              <a:buChar char="❖"/>
            </a:pPr>
            <a:r>
              <a:rPr lang="el-GR" sz="3074">
                <a:latin typeface="Arial"/>
                <a:ea typeface="Arial"/>
                <a:cs typeface="Arial"/>
                <a:sym typeface="Arial"/>
              </a:rPr>
              <a:t>Εξαιρέσεις: Αν έχει αποκτήσει μία ειδική έννοια στο πλαίσιο ενός τομέα </a:t>
            </a:r>
            <a:r>
              <a:rPr lang="el-GR" sz="3074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π.χ. πολύ υψηλή συχνότητα</a:t>
            </a:r>
            <a:endParaRPr sz="30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ct val="147929"/>
              <a:buNone/>
            </a:pPr>
            <a:endParaRPr sz="3074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ct val="227368"/>
              <a:buNone/>
            </a:pPr>
            <a:endParaRPr/>
          </a:p>
        </p:txBody>
      </p:sp>
      <p:sp>
        <p:nvSpPr>
          <p:cNvPr id="53" name="Google Shape;53;gdfd6332aec_0_6"/>
          <p:cNvSpPr txBox="1">
            <a:spLocks noGrp="1"/>
          </p:cNvSpPr>
          <p:nvPr>
            <p:ph type="sldNum" idx="12"/>
          </p:nvPr>
        </p:nvSpPr>
        <p:spPr>
          <a:xfrm>
            <a:off x="11472599" y="116633"/>
            <a:ext cx="67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419035ef1_0_7"/>
          <p:cNvSpPr txBox="1">
            <a:spLocks noGrp="1"/>
          </p:cNvSpPr>
          <p:nvPr>
            <p:ph type="title"/>
          </p:nvPr>
        </p:nvSpPr>
        <p:spPr>
          <a:xfrm>
            <a:off x="609600" y="212392"/>
            <a:ext cx="109728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Οι όροι του Θησαυρού</a:t>
            </a:r>
            <a:endParaRPr/>
          </a:p>
        </p:txBody>
      </p:sp>
      <p:sp>
        <p:nvSpPr>
          <p:cNvPr id="60" name="Google Shape;60;ge419035ef1_0_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29307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946"/>
              <a:buChar char="❖"/>
            </a:pPr>
            <a:r>
              <a:rPr lang="el-GR" sz="180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Τα Ομοιόγραφα και τα πολύσημα - </a:t>
            </a:r>
            <a:r>
              <a:rPr lang="el-G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δηλαδή λέξεις με την ίδια ορθογραφία αλλά με διαφορετική σημασία.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2167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946"/>
              <a:buChar char="➢"/>
            </a:pPr>
            <a:r>
              <a:rPr lang="el-GR" sz="180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>
                <a:solidFill>
                  <a:srgbClr val="3E3D2D"/>
                </a:solidFill>
                <a:latin typeface="Arial"/>
                <a:ea typeface="Arial"/>
                <a:cs typeface="Arial"/>
                <a:sym typeface="Arial"/>
              </a:rPr>
              <a:t>Θα πρέπει να πρέπει να συνοδεύονται από μία προσδιοριστική λέξη ή φράση που θα τα διαφοροποιεί, συνήθως σε παρένθεση ή με πλάγια γράμματα</a:t>
            </a:r>
            <a:endParaRPr sz="1800">
              <a:solidFill>
                <a:srgbClr val="3E3D2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35"/>
              <a:buFont typeface="Arial"/>
              <a:buNone/>
            </a:pPr>
            <a:r>
              <a:rPr lang="el-GR" sz="1800">
                <a:solidFill>
                  <a:srgbClr val="3E3D2D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l-GR" sz="180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π.χ. Εγχειρίδια (όπλα), Εγχειρίδια (βιβλία)</a:t>
            </a:r>
            <a:endParaRPr sz="1800" u="sng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35"/>
              <a:buNone/>
            </a:pPr>
            <a:endParaRPr sz="1800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2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46"/>
              <a:buChar char="❖"/>
            </a:pPr>
            <a:r>
              <a:rPr lang="el-GR" sz="1800">
                <a:latin typeface="Arial"/>
                <a:ea typeface="Arial"/>
                <a:cs typeface="Arial"/>
                <a:sym typeface="Arial"/>
              </a:rPr>
              <a:t>Κάθε όρος που εισάγεται στο θησαυρό θα πρέπει να συνοδεύεται από ένα </a:t>
            </a:r>
            <a:r>
              <a:rPr lang="el-GR" sz="180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διευκρινιστικό σημείωμα</a:t>
            </a:r>
            <a:r>
              <a:rPr lang="el-GR" sz="1800">
                <a:latin typeface="Arial"/>
                <a:ea typeface="Arial"/>
                <a:cs typeface="Arial"/>
                <a:sym typeface="Arial"/>
              </a:rPr>
              <a:t>,  ένα κείμενο που αποτελεί τη λεκτική περιγραφή και χρήση της έννοιας. </a:t>
            </a:r>
            <a:endParaRPr sz="1800"/>
          </a:p>
          <a:p>
            <a:pPr marL="0" lvl="0" indent="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89"/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2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46"/>
              <a:buChar char="❖"/>
            </a:pPr>
            <a:r>
              <a:rPr lang="el-GR" sz="1800">
                <a:latin typeface="Arial"/>
                <a:ea typeface="Arial"/>
                <a:cs typeface="Arial"/>
                <a:sym typeface="Arial"/>
              </a:rPr>
              <a:t>Καταγραφή των βιβλιογραφικών αναφορών που έχουν χρησιμοποιηθεί για τη συγκέντρωση και τον προσδιορισμό των όρων και των εννοιών προς ταξινόμηση.</a:t>
            </a:r>
            <a:endParaRPr sz="1800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e419035ef1_0_7"/>
          <p:cNvSpPr txBox="1">
            <a:spLocks noGrp="1"/>
          </p:cNvSpPr>
          <p:nvPr>
            <p:ph type="sldNum" idx="12"/>
          </p:nvPr>
        </p:nvSpPr>
        <p:spPr>
          <a:xfrm>
            <a:off x="11472599" y="116633"/>
            <a:ext cx="67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609600" y="212392"/>
            <a:ext cx="10972800" cy="55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Calibri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Σχέσεις σε ένα θησαυρό (1)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1258775" y="850402"/>
            <a:ext cx="107352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l-GR" sz="1900" i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Σχέση</a:t>
            </a:r>
            <a:r>
              <a:rPr lang="el-GR" sz="1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900" i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Ιεραρχίας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004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❖"/>
            </a:pPr>
            <a:r>
              <a:rPr lang="el-G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Είναι</a:t>
            </a:r>
            <a:r>
              <a:rPr lang="el-GR" sz="1900">
                <a:latin typeface="Arial"/>
                <a:ea typeface="Arial"/>
                <a:cs typeface="Arial"/>
                <a:sym typeface="Arial"/>
              </a:rPr>
              <a:t> η σχέση ανάμεσα σε δύο έννοιες, όταν το πεδίο εφαρμογής της μιας έννοιας περιέχεται εξ ολοκλήρου στο πεδίο της άλλης [</a:t>
            </a:r>
            <a:r>
              <a:rPr lang="el-GR" sz="19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ΟΚ: Όρος κορυφής, ΠΟ: Πλατύτερος όρος, ΕΟ: Ειδικότερος όρος</a:t>
            </a:r>
            <a:r>
              <a:rPr lang="el-GR" sz="1900">
                <a:latin typeface="Arial"/>
                <a:ea typeface="Arial"/>
                <a:cs typeface="Arial"/>
                <a:sym typeface="Arial"/>
              </a:rPr>
              <a:t> ]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SzPts val="2880"/>
              <a:buNone/>
            </a:pPr>
            <a:r>
              <a:rPr lang="el-GR" sz="1900" i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l-GR" sz="190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l-GR" sz="1900">
                <a:latin typeface="Arial"/>
                <a:ea typeface="Arial"/>
                <a:cs typeface="Arial"/>
                <a:sym typeface="Arial"/>
              </a:rPr>
              <a:t>π.χ.</a:t>
            </a:r>
            <a:r>
              <a:rPr lang="el-GR" sz="190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 ΟΚ:Κινητά Αντικείμενα, ΠΟ: Αγγεία, ΕΟ: Αμφορείς </a:t>
            </a:r>
            <a:endParaRPr sz="1900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004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❖"/>
            </a:pPr>
            <a:r>
              <a:rPr lang="el-GR" sz="1900">
                <a:latin typeface="Arial"/>
                <a:ea typeface="Arial"/>
                <a:cs typeface="Arial"/>
                <a:sym typeface="Arial"/>
              </a:rPr>
              <a:t>Πολυιεραρχικές σχέσεις έχουμε στις περιπτώσεις που μία έννοια ανήκει σε πάνω από μία κατηγορίες ταυτόχρονα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407"/>
              </a:spcBef>
              <a:spcAft>
                <a:spcPts val="0"/>
              </a:spcAft>
              <a:buSzPts val="2160"/>
              <a:buNone/>
            </a:pPr>
            <a:r>
              <a:rPr lang="el-GR" sz="1900">
                <a:latin typeface="Arial"/>
                <a:ea typeface="Arial"/>
                <a:cs typeface="Arial"/>
                <a:sym typeface="Arial"/>
              </a:rPr>
              <a:t>         	 π.χ. </a:t>
            </a:r>
            <a:r>
              <a:rPr lang="el-GR" sz="190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                           </a:t>
            </a:r>
            <a:endParaRPr sz="1900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407"/>
              </a:spcBef>
              <a:spcAft>
                <a:spcPts val="0"/>
              </a:spcAft>
              <a:buSzPts val="2160"/>
              <a:buNone/>
            </a:pPr>
            <a:endParaRPr sz="1900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407"/>
              </a:spcBef>
              <a:spcAft>
                <a:spcPts val="0"/>
              </a:spcAft>
              <a:buSzPts val="2160"/>
              <a:buNone/>
            </a:pPr>
            <a:endParaRPr sz="1900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407"/>
              </a:spcBef>
              <a:spcAft>
                <a:spcPts val="0"/>
              </a:spcAft>
              <a:buSzPts val="2160"/>
              <a:buNone/>
            </a:pPr>
            <a:endParaRPr sz="1900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407"/>
              </a:spcBef>
              <a:spcAft>
                <a:spcPts val="0"/>
              </a:spcAft>
              <a:buSzPts val="2160"/>
              <a:buNone/>
            </a:pP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004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❖"/>
            </a:pPr>
            <a:r>
              <a:rPr lang="el-G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Ετικέτες</a:t>
            </a:r>
            <a:r>
              <a:rPr lang="el-GR" sz="1900">
                <a:latin typeface="Arial"/>
                <a:ea typeface="Arial"/>
                <a:cs typeface="Arial"/>
                <a:sym typeface="Arial"/>
              </a:rPr>
              <a:t> Δεσμού: είναι φράσεις που παρεμβάλλονται στην ιεραρχία για να δείξουν ποιο χαρακτηριστικό χρησιμοποιήθηκε για να διαιρέσει την τάξη στα είδη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</a:pPr>
            <a:r>
              <a:rPr lang="el-GR" sz="1900">
                <a:latin typeface="Arial"/>
                <a:ea typeface="Arial"/>
                <a:cs typeface="Arial"/>
                <a:sym typeface="Arial"/>
              </a:rPr>
              <a:t>     της. Αποδίδονται μεσα σε &lt; &gt; 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407"/>
              </a:spcBef>
              <a:spcAft>
                <a:spcPts val="0"/>
              </a:spcAft>
              <a:buSzPts val="2160"/>
              <a:buNone/>
            </a:pPr>
            <a:r>
              <a:rPr lang="el-GR" sz="1900">
                <a:latin typeface="Arial"/>
                <a:ea typeface="Arial"/>
                <a:cs typeface="Arial"/>
                <a:sym typeface="Arial"/>
              </a:rPr>
              <a:t>            π.χ </a:t>
            </a:r>
            <a:r>
              <a:rPr lang="el-GR" sz="190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&lt;ως προς τη χρήση&gt;, &lt;ως προς τη μορφή&gt;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"/>
          <p:cNvSpPr txBox="1">
            <a:spLocks noGrp="1"/>
          </p:cNvSpPr>
          <p:nvPr>
            <p:ph type="sldNum" idx="12"/>
          </p:nvPr>
        </p:nvSpPr>
        <p:spPr>
          <a:xfrm>
            <a:off x="11472599" y="116633"/>
            <a:ext cx="675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l-GR"/>
              <a:t>6</a:t>
            </a:fld>
            <a:endParaRPr/>
          </a:p>
        </p:txBody>
      </p:sp>
      <p:pic>
        <p:nvPicPr>
          <p:cNvPr id="70" name="Google Shape;7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8825" y="3059100"/>
            <a:ext cx="2382326" cy="137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419035ef1_0_14"/>
          <p:cNvSpPr txBox="1">
            <a:spLocks noGrp="1"/>
          </p:cNvSpPr>
          <p:nvPr>
            <p:ph type="title"/>
          </p:nvPr>
        </p:nvSpPr>
        <p:spPr>
          <a:xfrm>
            <a:off x="609600" y="212392"/>
            <a:ext cx="109728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Calibri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Σχέσεις σε ένα θησαυρό (2)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e419035ef1_0_14"/>
          <p:cNvSpPr txBox="1">
            <a:spLocks noGrp="1"/>
          </p:cNvSpPr>
          <p:nvPr>
            <p:ph type="body" idx="1"/>
          </p:nvPr>
        </p:nvSpPr>
        <p:spPr>
          <a:xfrm>
            <a:off x="1258784" y="1307592"/>
            <a:ext cx="107352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SzPct val="119999"/>
              <a:buNone/>
            </a:pPr>
            <a:r>
              <a:rPr lang="el-GR" sz="2400" i="1" dirty="0" smtClean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Σχέση </a:t>
            </a:r>
            <a:r>
              <a:rPr lang="el-GR" sz="2400" i="1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Ισοδυναμίας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SzPct val="119999"/>
              <a:buChar char="•"/>
            </a:pPr>
            <a:r>
              <a:rPr lang="el-GR" sz="2400" dirty="0">
                <a:latin typeface="Arial"/>
                <a:ea typeface="Arial"/>
                <a:cs typeface="Arial"/>
                <a:sym typeface="Arial"/>
              </a:rPr>
              <a:t>είναι η σχέση μεταξύ δύο ή περισσότερων </a:t>
            </a:r>
            <a:r>
              <a:rPr lang="el-GR" sz="2400" b="1" dirty="0">
                <a:latin typeface="Arial"/>
                <a:ea typeface="Arial"/>
                <a:cs typeface="Arial"/>
                <a:sym typeface="Arial"/>
              </a:rPr>
              <a:t>όρων</a:t>
            </a:r>
            <a:r>
              <a:rPr lang="el-GR" sz="2400" dirty="0">
                <a:latin typeface="Arial"/>
                <a:ea typeface="Arial"/>
                <a:cs typeface="Arial"/>
                <a:sym typeface="Arial"/>
              </a:rPr>
              <a:t> που θεωρούνται ότι αναφέρονται στην ίδια έννοια. 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45947" algn="l" rtl="0">
              <a:lnSpc>
                <a:spcPct val="120000"/>
              </a:lnSpc>
              <a:spcBef>
                <a:spcPts val="407"/>
              </a:spcBef>
              <a:spcAft>
                <a:spcPts val="0"/>
              </a:spcAft>
              <a:buSzPct val="80000"/>
              <a:buFont typeface="Noto Sans Symbols"/>
              <a:buChar char="⮚"/>
            </a:pPr>
            <a:r>
              <a:rPr lang="el-GR" sz="2400" dirty="0">
                <a:latin typeface="Arial"/>
                <a:ea typeface="Arial"/>
                <a:cs typeface="Arial"/>
                <a:sym typeface="Arial"/>
              </a:rPr>
              <a:t>Σε ένα θησαυρό επιλέγεται ένας όρος σαν αντιπροσωπευτικός της έννοιας</a:t>
            </a:r>
            <a:r>
              <a:rPr lang="el-GR" sz="2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400" dirty="0">
                <a:latin typeface="Arial"/>
                <a:ea typeface="Arial"/>
                <a:cs typeface="Arial"/>
                <a:sym typeface="Arial"/>
              </a:rPr>
              <a:t>ενώ όλοι οι άλλοι, δηλώνονται ως συνώνυμοι ή αλλιώς μη προτιμώμενοι</a:t>
            </a:r>
            <a:r>
              <a:rPr lang="el-GR" sz="2400" dirty="0" smtClean="0"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l-GR" sz="24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l-GR" sz="2400" dirty="0" smtClean="0"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l-GR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ΧΡ: Χρησιμοποίησε, </a:t>
            </a:r>
            <a:r>
              <a:rPr lang="el-GR" sz="2400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ΧΑ: Χρησιμοποίησε αντί</a:t>
            </a:r>
            <a:r>
              <a:rPr lang="el-GR" sz="2400" dirty="0">
                <a:latin typeface="Arial"/>
                <a:ea typeface="Arial"/>
                <a:cs typeface="Arial"/>
                <a:sym typeface="Arial"/>
              </a:rPr>
              <a:t>]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ct val="119999"/>
              <a:buNone/>
            </a:pPr>
            <a:r>
              <a:rPr lang="el-GR" sz="2400" i="1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		 </a:t>
            </a:r>
            <a:r>
              <a:rPr lang="el-GR" sz="2216" dirty="0" smtClean="0">
                <a:latin typeface="Arial"/>
                <a:ea typeface="Arial"/>
                <a:cs typeface="Arial"/>
                <a:sym typeface="Arial"/>
              </a:rPr>
              <a:t>π.χ</a:t>
            </a:r>
            <a:r>
              <a:rPr lang="el-GR" sz="2216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l-GR" sz="2216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 Καμάρες						</a:t>
            </a:r>
            <a:endParaRPr sz="2216" dirty="0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ct val="129912"/>
              <a:buNone/>
            </a:pPr>
            <a:r>
              <a:rPr lang="el-GR" sz="2216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   			</a:t>
            </a:r>
            <a:r>
              <a:rPr lang="el-GR" sz="2216" dirty="0" smtClean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ΧΡ</a:t>
            </a:r>
            <a:r>
              <a:rPr lang="el-GR" sz="2216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: Αψίδες</a:t>
            </a:r>
            <a:endParaRPr sz="2250" dirty="0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100000"/>
              <a:buNone/>
            </a:pPr>
            <a:endParaRPr lang="el-GR" sz="2400" i="1" dirty="0" smtClean="0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100000"/>
              <a:buNone/>
            </a:pPr>
            <a:r>
              <a:rPr lang="el-GR" sz="2400" i="1" dirty="0" smtClean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Σχέση </a:t>
            </a:r>
            <a:r>
              <a:rPr lang="el-GR" sz="2400" i="1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Συσχέτισης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sz="2400" dirty="0">
                <a:latin typeface="Arial"/>
                <a:ea typeface="Arial"/>
                <a:cs typeface="Arial"/>
                <a:sym typeface="Arial"/>
              </a:rPr>
              <a:t>είναι σχέση ανάμεσα σε όρους που ανήκουν σε διαφορετικούς ιεραρχικούς κλάδους, αλλά που σχετίζονται νοηματικά έτσι ώστε ο δεσμός να πρέπει να γίνει φανερός στον </a:t>
            </a:r>
            <a:r>
              <a:rPr lang="el-GR" sz="2400" dirty="0" smtClean="0">
                <a:latin typeface="Arial"/>
                <a:ea typeface="Arial"/>
                <a:cs typeface="Arial"/>
                <a:sym typeface="Arial"/>
              </a:rPr>
              <a:t>θησαυρό</a:t>
            </a:r>
            <a:br>
              <a:rPr lang="el-GR" sz="24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l-GR" sz="2400" dirty="0" smtClean="0"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l-GR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ΣΟ: Σχετικός όρος</a:t>
            </a:r>
            <a:r>
              <a:rPr lang="el-GR" sz="2400" dirty="0">
                <a:latin typeface="Arial"/>
                <a:ea typeface="Arial"/>
                <a:cs typeface="Arial"/>
                <a:sym typeface="Arial"/>
              </a:rPr>
              <a:t>]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6129"/>
              <a:buNone/>
            </a:pPr>
            <a:r>
              <a:rPr lang="el-GR" sz="2400" dirty="0"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l-GR" sz="2216" dirty="0" smtClean="0">
                <a:latin typeface="Arial"/>
                <a:ea typeface="Arial"/>
                <a:cs typeface="Arial"/>
                <a:sym typeface="Arial"/>
              </a:rPr>
              <a:t>π.χ</a:t>
            </a:r>
            <a:r>
              <a:rPr lang="el-GR" sz="2216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l-GR" sz="2216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Διδασκαλία  ΣΟ: </a:t>
            </a:r>
            <a:r>
              <a:rPr lang="el-GR" sz="2216" dirty="0" smtClean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Βιβλία                    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e419035ef1_0_14"/>
          <p:cNvSpPr txBox="1">
            <a:spLocks noGrp="1"/>
          </p:cNvSpPr>
          <p:nvPr>
            <p:ph type="sldNum" idx="12"/>
          </p:nvPr>
        </p:nvSpPr>
        <p:spPr>
          <a:xfrm>
            <a:off x="11472599" y="116633"/>
            <a:ext cx="67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l-GR"/>
              <a:t>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>
            <a:spLocks noGrp="1"/>
          </p:cNvSpPr>
          <p:nvPr>
            <p:ph type="title"/>
          </p:nvPr>
        </p:nvSpPr>
        <p:spPr>
          <a:xfrm>
            <a:off x="609600" y="212392"/>
            <a:ext cx="10972800" cy="55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Calibri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Δημιουργία Θησαυρών – Βήμα (1)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"/>
          <p:cNvSpPr txBox="1">
            <a:spLocks noGrp="1"/>
          </p:cNvSpPr>
          <p:nvPr>
            <p:ph type="body" idx="1"/>
          </p:nvPr>
        </p:nvSpPr>
        <p:spPr>
          <a:xfrm>
            <a:off x="1163783" y="1307591"/>
            <a:ext cx="10604664" cy="4831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l-GR" sz="1900">
                <a:latin typeface="Arial"/>
                <a:ea typeface="Arial"/>
                <a:cs typeface="Arial"/>
                <a:sym typeface="Arial"/>
              </a:rPr>
              <a:t>Κατά τη συγκρότηση ενός θησαυρού τα </a:t>
            </a:r>
            <a:r>
              <a:rPr lang="el-GR" sz="190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γενικά χαρακτηριστικά του καθορίζονται από το πεδίο εφαρμογής του θησαυρού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6858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6858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r>
              <a:rPr lang="el-GR" sz="1900">
                <a:latin typeface="Arial"/>
                <a:ea typeface="Arial"/>
                <a:cs typeface="Arial"/>
                <a:sym typeface="Arial"/>
              </a:rPr>
              <a:t>Επομένως: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6858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342900" lvl="0" indent="-29057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Char char="❖"/>
            </a:pPr>
            <a:r>
              <a:rPr lang="el-GR" sz="1900">
                <a:latin typeface="Arial"/>
                <a:ea typeface="Arial"/>
                <a:cs typeface="Arial"/>
                <a:sym typeface="Arial"/>
              </a:rPr>
              <a:t>Θα πρέπει να καθοριστεί το </a:t>
            </a:r>
            <a:r>
              <a:rPr lang="el-GR" sz="190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επιστημονικό πεδίο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342900" lvl="0" indent="-29057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Char char="❖"/>
            </a:pPr>
            <a:r>
              <a:rPr lang="el-GR" sz="1900">
                <a:latin typeface="Arial"/>
                <a:ea typeface="Arial"/>
                <a:cs typeface="Arial"/>
                <a:sym typeface="Arial"/>
              </a:rPr>
              <a:t>Να συγκεντρωθούν οι έννοιες και να </a:t>
            </a:r>
            <a:r>
              <a:rPr lang="el-GR" sz="190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οριστούν</a:t>
            </a:r>
            <a:r>
              <a:rPr lang="el-GR" sz="1900">
                <a:latin typeface="Arial"/>
                <a:ea typeface="Arial"/>
                <a:cs typeface="Arial"/>
                <a:sym typeface="Arial"/>
              </a:rPr>
              <a:t> ώστε να αποδίδουν το νόημα με το οποίο γίνονται αντιληπτές στο συγκεκριμένο πεδίο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342900" lvl="0" indent="-29057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Char char="❖"/>
            </a:pPr>
            <a:r>
              <a:rPr lang="el-GR" sz="1900">
                <a:latin typeface="Arial"/>
                <a:ea typeface="Arial"/>
                <a:cs typeface="Arial"/>
                <a:sym typeface="Arial"/>
              </a:rPr>
              <a:t>Να οριστούν οι έννοιες με βάση τις ουσιώδεις τους ιδιότητες. 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342900" lvl="0" indent="-26797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Char char="❖"/>
            </a:pPr>
            <a:r>
              <a:rPr lang="el-GR" sz="19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Να βρεθούν οι όροι που είναι νοηματικά ισοδύναμοι, δηλαδή να αναγνωριστούν οι νοηματικά συνώνυμοι ή οιωνοί συνώνυμοι όροι</a:t>
            </a:r>
            <a:endParaRPr sz="19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9337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Char char="❖"/>
            </a:pPr>
            <a:r>
              <a:rPr lang="el-GR" sz="19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Από αυτούς να επιλεγεί ο προτιμώμενος όρος που θα αντιπροσωπεύει μια συγκεκριμένη έννοια (ΧΡ-προτιμώμενος όρος) και να οριστούν οι υπόλοιποι ως μη προτιμώμενοι 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11472599" y="116633"/>
            <a:ext cx="675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l-GR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 txBox="1">
            <a:spLocks noGrp="1"/>
          </p:cNvSpPr>
          <p:nvPr>
            <p:ph type="title"/>
          </p:nvPr>
        </p:nvSpPr>
        <p:spPr>
          <a:xfrm>
            <a:off x="609600" y="212392"/>
            <a:ext cx="10972800" cy="55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Calibri"/>
              <a:buNone/>
            </a:pPr>
            <a:r>
              <a:rPr lang="el-GR" dirty="0"/>
              <a:t>Δημιουργία Θησαυρών – Βήμα </a:t>
            </a:r>
            <a:r>
              <a:rPr lang="el-GR" dirty="0" smtClean="0"/>
              <a:t>(2)</a:t>
            </a:r>
            <a:endParaRPr dirty="0"/>
          </a:p>
        </p:txBody>
      </p:sp>
      <p:sp>
        <p:nvSpPr>
          <p:cNvPr id="91" name="Google Shape;91;p6"/>
          <p:cNvSpPr txBox="1">
            <a:spLocks noGrp="1"/>
          </p:cNvSpPr>
          <p:nvPr>
            <p:ph type="body" idx="1"/>
          </p:nvPr>
        </p:nvSpPr>
        <p:spPr>
          <a:xfrm>
            <a:off x="1380744" y="1307592"/>
            <a:ext cx="975664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314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Να οργανωθούν βάσει </a:t>
            </a:r>
            <a:r>
              <a:rPr lang="el-GR" i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θεμελιωδών κατηγοριών (Facets – Θέματα) </a:t>
            </a:r>
            <a:r>
              <a:rPr lang="el-GR">
                <a:latin typeface="Arial"/>
                <a:ea typeface="Arial"/>
                <a:cs typeface="Arial"/>
                <a:sym typeface="Arial"/>
              </a:rPr>
              <a:t>που εκφράζουν ουσιώδεις «όψεις» όλων όσων αντιλαμβανόμαστε.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1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314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Οι κατηγορίες είναι γενικές έννοιες, αποσπασμένες από το συγκεκριμένο περιεχόμενο κάθε επιστήμης (πχ. υλικό αντικείμενο), οι οποίες μας βοηθούν σε μια νέα ταξινόμηση των εννοιών των ειδικών επιστημών.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541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541"/>
              <a:buNone/>
            </a:pPr>
            <a:endParaRPr i="1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9569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Char char="❖"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Κάθε κατηγορία περιλαμβάνει μία ενιαία (ομογενή) κλάση πραγμάτων με κοινά χαρακτηριστικά π.χ.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46075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Char char="➢"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Υλικά αντικείμενα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46075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Char char="➢"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Δραστηριότητες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22002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31469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Char char="❖"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Οι κατηγορίες εμφανίζονται μέσω της ανάλυσης των συνθετότερων εννοιών των ειδικών επιστημών σε απλούστερες και πιο στοιχειώδεις έννοιες.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1524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1524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92" name="Google Shape;92;p6"/>
          <p:cNvSpPr txBox="1">
            <a:spLocks noGrp="1"/>
          </p:cNvSpPr>
          <p:nvPr>
            <p:ph type="sldNum" idx="12"/>
          </p:nvPr>
        </p:nvSpPr>
        <p:spPr>
          <a:xfrm>
            <a:off x="11472599" y="116633"/>
            <a:ext cx="675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l-GR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1100</Words>
  <Application>Microsoft Office PowerPoint</Application>
  <PresentationFormat>Widescreen</PresentationFormat>
  <Paragraphs>154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Century Gothic</vt:lpstr>
      <vt:lpstr>Arial</vt:lpstr>
      <vt:lpstr>Noto Sans Symbols</vt:lpstr>
      <vt:lpstr>Custom Design</vt:lpstr>
      <vt:lpstr>PowerPoint Presentation</vt:lpstr>
      <vt:lpstr>Θησαυροί - Εισαγωγή</vt:lpstr>
      <vt:lpstr>Έννοιες - Όροι</vt:lpstr>
      <vt:lpstr>Οι όροι του Θησαυρού</vt:lpstr>
      <vt:lpstr>Οι όροι του Θησαυρού</vt:lpstr>
      <vt:lpstr>Σχέσεις σε ένα θησαυρό (1)</vt:lpstr>
      <vt:lpstr>Σχέσεις σε ένα θησαυρό (2)</vt:lpstr>
      <vt:lpstr>Δημιουργία Θησαυρών – Βήμα (1)</vt:lpstr>
      <vt:lpstr>Δημιουργία Θησαυρών – Βήμα (2)</vt:lpstr>
      <vt:lpstr>Δημιουργία Θησαυρών – Βήμα (3)</vt:lpstr>
      <vt:lpstr>Πρότυπα Θησαυρών</vt:lpstr>
      <vt:lpstr>Thesaurus Management System - TheMaS</vt:lpstr>
      <vt:lpstr>TheMaS – Παρουσιάσεις Θησαυρού</vt:lpstr>
      <vt:lpstr>SYNTHESIS σύνδεση με θησαυρό</vt:lpstr>
      <vt:lpstr>SYNTHESIS σύνδεση με θησαυρό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Korina Nterr</dc:creator>
  <cp:lastModifiedBy>Lida Xaramh</cp:lastModifiedBy>
  <cp:revision>16</cp:revision>
  <cp:lastPrinted>2021-07-13T07:09:13Z</cp:lastPrinted>
  <dcterms:created xsi:type="dcterms:W3CDTF">2018-10-26T11:07:42Z</dcterms:created>
  <dcterms:modified xsi:type="dcterms:W3CDTF">2021-07-13T13:59:24Z</dcterms:modified>
</cp:coreProperties>
</file>