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7559675" cy="10691813"/>
  <p:defaultTextStyle>
    <a:defPPr>
      <a:defRPr lang="de-DE"/>
    </a:defPPr>
    <a:lvl1pPr marL="0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1pPr>
    <a:lvl2pPr marL="444060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2pPr>
    <a:lvl3pPr marL="888119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3pPr>
    <a:lvl4pPr marL="1332179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4pPr>
    <a:lvl5pPr marL="1776237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5pPr>
    <a:lvl6pPr marL="2220297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6pPr>
    <a:lvl7pPr marL="2664356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7pPr>
    <a:lvl8pPr marL="3108415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8pPr>
    <a:lvl9pPr marL="3552475" algn="l" defTabSz="444060" rtl="0" eaLnBrk="1" latinLnBrk="0" hangingPunct="1">
      <a:defRPr sz="17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4" userDrawn="1">
          <p15:clr>
            <a:srgbClr val="A4A3A4"/>
          </p15:clr>
        </p15:guide>
        <p15:guide id="2" pos="5671" userDrawn="1">
          <p15:clr>
            <a:srgbClr val="A4A3A4"/>
          </p15:clr>
        </p15:guide>
        <p15:guide id="3" orient="horz" pos="11440" userDrawn="1">
          <p15:clr>
            <a:srgbClr val="A4A3A4"/>
          </p15:clr>
        </p15:guide>
        <p15:guide id="4" pos="12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149"/>
    <a:srgbClr val="91A833"/>
    <a:srgbClr val="708127"/>
    <a:srgbClr val="A3C167"/>
    <a:srgbClr val="003564"/>
    <a:srgbClr val="4D4D4D"/>
    <a:srgbClr val="3D4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23" autoAdjust="0"/>
    <p:restoredTop sz="99870" autoAdjust="0"/>
  </p:normalViewPr>
  <p:slideViewPr>
    <p:cSldViewPr snapToGrid="0" snapToObjects="1">
      <p:cViewPr>
        <p:scale>
          <a:sx n="47" d="100"/>
          <a:sy n="47" d="100"/>
        </p:scale>
        <p:origin x="636" y="-5496"/>
      </p:cViewPr>
      <p:guideLst>
        <p:guide orient="horz" pos="7634"/>
        <p:guide pos="5671"/>
        <p:guide orient="horz" pos="11440"/>
        <p:guide pos="120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165BD91-4126-F044-9E8A-FE7E2A14E470}" type="datetimeFigureOut">
              <a:rPr lang="de-DE" smtClean="0"/>
              <a:pPr/>
              <a:t>11.12.2020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801688"/>
            <a:ext cx="2835275" cy="4011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1" y="5078414"/>
            <a:ext cx="6048375" cy="481171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9"/>
            <a:ext cx="3276600" cy="5349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9"/>
            <a:ext cx="3276600" cy="5349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735376C-B303-3C43-AB32-08DAF09F38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75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1pPr>
    <a:lvl2pPr marL="444060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2pPr>
    <a:lvl3pPr marL="888119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3pPr>
    <a:lvl4pPr marL="1332179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4pPr>
    <a:lvl5pPr marL="1776237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5pPr>
    <a:lvl6pPr marL="2220297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6pPr>
    <a:lvl7pPr marL="2664356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7pPr>
    <a:lvl8pPr marL="3108415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8pPr>
    <a:lvl9pPr marL="3552475" algn="l" defTabSz="444060" rtl="0" eaLnBrk="1" latinLnBrk="0" hangingPunct="1">
      <a:defRPr sz="11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85745" y="7274053"/>
            <a:ext cx="18462038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385745" y="16224546"/>
            <a:ext cx="18462038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385743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845319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845319" y="16224546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385743" y="16224546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385743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845319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Bild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0845319" y="16720495"/>
            <a:ext cx="9008947" cy="7181197"/>
          </a:xfrm>
          <a:prstGeom prst="rect">
            <a:avLst/>
          </a:prstGeom>
          <a:ln>
            <a:noFill/>
          </a:ln>
        </p:spPr>
      </p:pic>
      <p:pic>
        <p:nvPicPr>
          <p:cNvPr id="38" name="Bild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385743" y="16720495"/>
            <a:ext cx="9008947" cy="718119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385745" y="7274052"/>
            <a:ext cx="18462038" cy="1713690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85745" y="7274053"/>
            <a:ext cx="18462038" cy="1713654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85743" y="7274053"/>
            <a:ext cx="9008947" cy="1713654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0845319" y="7274053"/>
            <a:ext cx="9008947" cy="1713654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385745" y="1537519"/>
            <a:ext cx="18462038" cy="2287308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385743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385743" y="16224546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0845319" y="7274053"/>
            <a:ext cx="9008947" cy="1713654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85743" y="7274053"/>
            <a:ext cx="9008947" cy="1713654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0845319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0845319" y="16224546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85745" y="1537518"/>
            <a:ext cx="18462038" cy="49335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85743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0845319" y="7274053"/>
            <a:ext cx="900894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385747" y="16224546"/>
            <a:ext cx="18461317" cy="817381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85745" y="1537520"/>
            <a:ext cx="18462038" cy="493322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de-DE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85745" y="7274053"/>
            <a:ext cx="18462038" cy="17136546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de-DE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385745" y="27278327"/>
            <a:ext cx="4778957" cy="2037426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de-DE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7375740" y="27278327"/>
            <a:ext cx="6502219" cy="2037426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de-DE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5068828" y="27278327"/>
            <a:ext cx="4778957" cy="2037426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C5AB5A6F-F092-4F73-A424-37F342598FAB}" type="slidenum">
              <a:rPr lang="de-DE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://creativecommons.org/licenses/by-sa/4.0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73698" y="7735956"/>
            <a:ext cx="19685062" cy="17774570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400265" y="650040"/>
            <a:ext cx="18632532" cy="3512223"/>
          </a:xfrm>
          <a:prstGeom prst="rect">
            <a:avLst/>
          </a:prstGeom>
          <a:noFill/>
          <a:ln>
            <a:noFill/>
          </a:ln>
        </p:spPr>
        <p:txBody>
          <a:bodyPr wrap="square" lIns="87021" tIns="43511" rIns="87021" bIns="43511" rtlCol="0" anchor="ctr">
            <a:noAutofit/>
          </a:bodyPr>
          <a:lstStyle/>
          <a:p>
            <a:pPr algn="ctr" defTabSz="355474"/>
            <a:endParaRPr lang="en-US" sz="4323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355474"/>
            <a:r>
              <a:rPr lang="en-US" sz="4323" b="1" dirty="0" smtClean="0">
                <a:solidFill>
                  <a:srgbClr val="3A5707"/>
                </a:solidFill>
              </a:rPr>
              <a:t>The </a:t>
            </a:r>
            <a:r>
              <a:rPr lang="en-US" sz="4323" b="1" dirty="0" err="1">
                <a:solidFill>
                  <a:srgbClr val="3A5707"/>
                </a:solidFill>
              </a:rPr>
              <a:t>BackBone</a:t>
            </a:r>
            <a:r>
              <a:rPr lang="en-US" sz="4323" b="1" dirty="0">
                <a:solidFill>
                  <a:srgbClr val="3A5707"/>
                </a:solidFill>
              </a:rPr>
              <a:t> Thesaurus (BBT</a:t>
            </a:r>
            <a:r>
              <a:rPr lang="en-US" sz="4323" b="1" dirty="0" smtClean="0">
                <a:solidFill>
                  <a:srgbClr val="3A5707"/>
                </a:solidFill>
              </a:rPr>
              <a:t>):</a:t>
            </a:r>
            <a:r>
              <a:rPr lang="en-US" sz="4323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4323" dirty="0">
              <a:solidFill>
                <a:schemeClr val="bg1">
                  <a:lumMod val="95000"/>
                </a:schemeClr>
              </a:solidFill>
            </a:endParaRPr>
          </a:p>
          <a:p>
            <a:pPr algn="ctr" defTabSz="355474"/>
            <a:r>
              <a:rPr lang="en-US" sz="3202" dirty="0">
                <a:solidFill>
                  <a:srgbClr val="708127"/>
                </a:solidFill>
              </a:rPr>
              <a:t>Evolving a meta-thesaurus for the humanities through </a:t>
            </a:r>
          </a:p>
          <a:p>
            <a:pPr algn="ctr" defTabSz="355474"/>
            <a:r>
              <a:rPr lang="en-US" sz="3202" dirty="0">
                <a:solidFill>
                  <a:srgbClr val="708127"/>
                </a:solidFill>
              </a:rPr>
              <a:t>collaborative, distributed thesauri maintenance and development</a:t>
            </a:r>
          </a:p>
          <a:p>
            <a:pPr algn="ctr" defTabSz="355474"/>
            <a:endParaRPr lang="en-US" sz="2882" dirty="0">
              <a:solidFill>
                <a:schemeClr val="bg1">
                  <a:lumMod val="95000"/>
                </a:schemeClr>
              </a:solidFill>
            </a:endParaRPr>
          </a:p>
          <a:p>
            <a:pPr defTabSz="355474"/>
            <a:r>
              <a:rPr lang="en-US" sz="192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E.Tsoulouha</a:t>
            </a:r>
            <a:r>
              <a:rPr lang="en-US" sz="192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[1], </a:t>
            </a:r>
            <a:r>
              <a:rPr lang="en-US" sz="192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H.Goulis</a:t>
            </a:r>
            <a:r>
              <a:rPr lang="en-US" sz="192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[2], </a:t>
            </a:r>
            <a:r>
              <a:rPr lang="en-US" sz="192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G.Bruseker</a:t>
            </a:r>
            <a:r>
              <a:rPr lang="en-US" sz="192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[1]</a:t>
            </a:r>
            <a:r>
              <a:rPr lang="en-GB" sz="192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												</a:t>
            </a:r>
            <a:r>
              <a:rPr lang="en-GB" sz="192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[</a:t>
            </a:r>
            <a:r>
              <a:rPr lang="en-GB" sz="192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1] ICS-FORTH, [2] Academy of Athens</a:t>
            </a:r>
          </a:p>
        </p:txBody>
      </p:sp>
      <p:sp>
        <p:nvSpPr>
          <p:cNvPr id="35" name="TextShape 2"/>
          <p:cNvSpPr txBox="1"/>
          <p:nvPr/>
        </p:nvSpPr>
        <p:spPr>
          <a:xfrm>
            <a:off x="10192664" y="28697809"/>
            <a:ext cx="7340099" cy="1235421"/>
          </a:xfrm>
          <a:prstGeom prst="rect">
            <a:avLst/>
          </a:prstGeom>
          <a:ln>
            <a:noFill/>
          </a:ln>
        </p:spPr>
        <p:txBody>
          <a:bodyPr wrap="square" lIns="137040" tIns="133614" rIns="137040" bIns="133614">
            <a:noAutofit/>
          </a:bodyPr>
          <a:lstStyle/>
          <a:p>
            <a:pPr algn="ctr" defTabSz="355474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DARIAH Annual Event 2019: Humanities Data</a:t>
            </a:r>
          </a:p>
          <a:p>
            <a:pPr algn="ctr"/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www.dariah.eu  |  dariah-info@dariah.eu 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|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@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DARIAHeu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400264" y="4265903"/>
            <a:ext cx="18632531" cy="870864"/>
          </a:xfrm>
          <a:prstGeom prst="rect">
            <a:avLst/>
          </a:prstGeom>
          <a:solidFill>
            <a:srgbClr val="91A833"/>
          </a:solidFill>
          <a:ln>
            <a:solidFill>
              <a:srgbClr val="91A833"/>
            </a:solidFill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 defTabSz="355474">
              <a:defRPr sz="3202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r>
              <a:rPr lang="en-GB" dirty="0"/>
              <a:t>BBT in a nutshell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1400264" y="5240406"/>
            <a:ext cx="18632532" cy="322097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 lIns="115289" tIns="112407" rIns="115289" bIns="112407">
            <a:noAutofit/>
          </a:bodyPr>
          <a:lstStyle/>
          <a:p>
            <a:pPr defTabSz="355474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BBT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[1]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research outcome of work undertaken by the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DARIAH Thesaurus Maintenance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WG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[2]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an effort to design and establish a coherent overarching thesaurus for the humanities, under which specialist thesauri and structured vocabularies used across scholarly communities can be aligned and form a thesaurus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federation. </a:t>
            </a:r>
          </a:p>
          <a:p>
            <a:pPr defTabSz="355474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aims at enabling cross-disciplinary resource discovery while ensuring compatibility with thesauri that cover highly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scientific domains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in development.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355474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constructed and maintained collectively by a distributed group of DARIAH affiliated organizations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(AA,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DAI,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FORTH,</a:t>
            </a:r>
            <a:r>
              <a:rPr lang="en-US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5]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FRANTIQ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2400" baseline="30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355474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defTabSz="355474"/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www.backbonethesaurus.eu, 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www.dariah.eu/activities/working-groups/thesaurus-maintenance,</a:t>
            </a:r>
          </a:p>
          <a:p>
            <a:pPr algn="r" defTabSz="355474"/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3]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www.academyofathens.gr, 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www.dainst.org, 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[5]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www.ics.forth.gr, 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[6]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www.frantiq.fr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6034" indent="-366034" algn="just">
              <a:buFont typeface="Arial" panose="020B0604020202020204" pitchFamily="34" charset="0"/>
              <a:buChar char="•"/>
            </a:pPr>
            <a:endParaRPr lang="en-GB" sz="160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67" name="Textfeld 12"/>
          <p:cNvSpPr txBox="1"/>
          <p:nvPr/>
        </p:nvSpPr>
        <p:spPr>
          <a:xfrm>
            <a:off x="1450751" y="8849998"/>
            <a:ext cx="11120838" cy="649828"/>
          </a:xfrm>
          <a:prstGeom prst="rect">
            <a:avLst/>
          </a:prstGeom>
          <a:solidFill>
            <a:srgbClr val="91A833"/>
          </a:solidFill>
          <a:ln>
            <a:solidFill>
              <a:srgbClr val="91A833"/>
            </a:solidFill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 algn="ctr" defTabSz="355474">
              <a:defRPr sz="3202" b="1">
                <a:solidFill>
                  <a:prstClr val="white"/>
                </a:solidFill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Methodological principles: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design of BBT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450751" y="9573926"/>
            <a:ext cx="11120838" cy="639083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 lIns="115289" tIns="112407" rIns="115289" bIns="112407">
            <a:noAutofit/>
          </a:bodyPr>
          <a:lstStyle/>
          <a:p>
            <a:pPr marL="435600" indent="-435600" defTabSz="355474">
              <a:spcBef>
                <a:spcPts val="160"/>
              </a:spcBef>
              <a:spcAft>
                <a:spcPts val="16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BBT makes use of a small number of high-level concepts (facets &amp; hierarchies). </a:t>
            </a:r>
          </a:p>
          <a:p>
            <a:pPr marL="435600" indent="-435600" defTabSz="355474">
              <a:spcBef>
                <a:spcPts val="160"/>
              </a:spcBef>
              <a:spcAft>
                <a:spcPts val="16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BBT facets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hierarchies were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obtained through a bottom-up analysis of classificatory systems used by humanities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[Fig.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1]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1200" lvl="1" indent="-435600" defTabSz="355474">
              <a:spcBef>
                <a:spcPts val="160"/>
              </a:spcBef>
              <a:spcAft>
                <a:spcPts val="16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the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intensional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properties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specialist thesauri concepts were taken into consideration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definition of BBT high-level concepts. </a:t>
            </a:r>
          </a:p>
          <a:p>
            <a:pPr marL="871200" lvl="1" indent="-435600" defTabSz="355474">
              <a:spcBef>
                <a:spcPts val="160"/>
              </a:spcBef>
              <a:spcAft>
                <a:spcPts val="16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completely disjoint from one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and are divided in: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23718" lvl="4" indent="-435600" defTabSz="355474">
              <a:spcBef>
                <a:spcPts val="160"/>
              </a:spcBef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mutually exclusive high-level concepts that appeal to general categories of human perception </a:t>
            </a:r>
          </a:p>
          <a:p>
            <a:pPr marL="1323718" lvl="4" indent="-435600" defTabSz="355474">
              <a:spcBef>
                <a:spcPts val="160"/>
              </a:spcBef>
              <a:spcAft>
                <a:spcPts val="16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to some extent “objective” and valid from a cross-disciplinary perspective. </a:t>
            </a:r>
          </a:p>
          <a:p>
            <a:pPr lvl="4" indent="-888119" defTabSz="355474">
              <a:spcBef>
                <a:spcPts val="160"/>
              </a:spcBef>
              <a:spcAft>
                <a:spcPts val="16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HIERARCHIES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hierarchical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relation to their respective top terms </a:t>
            </a:r>
          </a:p>
          <a:p>
            <a:pPr marL="1323718" lvl="4" indent="-435600" defTabSz="355474">
              <a:spcBef>
                <a:spcPts val="160"/>
              </a:spcBef>
              <a:spcAft>
                <a:spcPts val="16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differentiated among them by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salient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intensional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feature.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5600" indent="-435600" defTabSz="355474">
              <a:spcBef>
                <a:spcPts val="160"/>
              </a:spcBef>
              <a:spcAft>
                <a:spcPts val="16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BBT assumes an open-world position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facets and hierarchies within them do not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exhaust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domain they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classify. </a:t>
            </a:r>
          </a:p>
          <a:p>
            <a:pPr marL="435600" indent="-435600" defTabSz="355474">
              <a:spcBef>
                <a:spcPts val="160"/>
              </a:spcBef>
              <a:spcAft>
                <a:spcPts val="16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deliberately open to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[Fig.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2]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207" y="9273303"/>
            <a:ext cx="5593640" cy="6862702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8195" y="9025644"/>
            <a:ext cx="2538126" cy="5749830"/>
          </a:xfrm>
          <a:prstGeom prst="rect">
            <a:avLst/>
          </a:prstGeom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17377402" y="28426122"/>
            <a:ext cx="3275266" cy="1311908"/>
            <a:chOff x="20102597" y="34956536"/>
            <a:chExt cx="4090904" cy="1638612"/>
          </a:xfrm>
        </p:grpSpPr>
        <p:sp>
          <p:nvSpPr>
            <p:cNvPr id="50" name="TextShape 2"/>
            <p:cNvSpPr txBox="1"/>
            <p:nvPr/>
          </p:nvSpPr>
          <p:spPr>
            <a:xfrm>
              <a:off x="20102597" y="34956536"/>
              <a:ext cx="4090904" cy="911762"/>
            </a:xfrm>
            <a:prstGeom prst="rect">
              <a:avLst/>
            </a:prstGeom>
            <a:ln>
              <a:noFill/>
            </a:ln>
          </p:spPr>
          <p:txBody>
            <a:bodyPr wrap="square" lIns="96869" tIns="94448" rIns="96869" bIns="94448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This work is licensed under a </a:t>
              </a: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/>
              </a:r>
              <a:b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</a:b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Creative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Commons </a:t>
              </a: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Attribution</a:t>
              </a:r>
              <a:b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</a:b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4.0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 </a:t>
              </a:r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International Licence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  <a:hlinkClick r:id="rId5"/>
              </a:endParaRPr>
            </a:p>
            <a:p>
              <a:pPr algn="ctr"/>
              <a:endParaRPr lang="en-GB" sz="1601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</p:txBody>
        </p:sp>
        <p:pic>
          <p:nvPicPr>
            <p:cNvPr id="51" name="Afbeelding 5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564" y="35888140"/>
              <a:ext cx="2105962" cy="70700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4" name="Textfeld 12"/>
          <p:cNvSpPr txBox="1"/>
          <p:nvPr/>
        </p:nvSpPr>
        <p:spPr>
          <a:xfrm>
            <a:off x="10358868" y="16772523"/>
            <a:ext cx="9708854" cy="631528"/>
          </a:xfrm>
          <a:prstGeom prst="rect">
            <a:avLst/>
          </a:prstGeom>
          <a:solidFill>
            <a:srgbClr val="91A833"/>
          </a:solidFill>
          <a:ln>
            <a:solidFill>
              <a:srgbClr val="8EB149"/>
            </a:solidFill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 defTabSz="355474">
              <a:defRPr sz="3202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/>
              <a:t>BBTalk: </a:t>
            </a:r>
            <a:r>
              <a:rPr lang="en-GB" dirty="0" smtClean="0"/>
              <a:t>A </a:t>
            </a:r>
            <a:r>
              <a:rPr lang="en-GB" dirty="0"/>
              <a:t>tool for federated thesaurus management</a:t>
            </a:r>
          </a:p>
        </p:txBody>
      </p:sp>
      <p:sp>
        <p:nvSpPr>
          <p:cNvPr id="75" name="TextShape 2"/>
          <p:cNvSpPr txBox="1"/>
          <p:nvPr/>
        </p:nvSpPr>
        <p:spPr>
          <a:xfrm>
            <a:off x="10358867" y="17476030"/>
            <a:ext cx="9710598" cy="8339296"/>
          </a:xfrm>
          <a:prstGeom prst="rect">
            <a:avLst/>
          </a:prstGeom>
          <a:ln>
            <a:solidFill>
              <a:srgbClr val="708127"/>
            </a:solidFill>
          </a:ln>
        </p:spPr>
        <p:txBody>
          <a:bodyPr wrap="square" lIns="115289" tIns="112407" rIns="115289" bIns="112407">
            <a:noAutofit/>
          </a:bodyPr>
          <a:lstStyle/>
          <a:p>
            <a:pPr marL="435132" indent="-435132" algn="just">
              <a:lnSpc>
                <a:spcPts val="3122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bring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 a federation of vocabularies spanning the Arts and Humanities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render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 interoperable. </a:t>
            </a:r>
          </a:p>
          <a:p>
            <a:pPr marL="435132" indent="-435132" algn="just">
              <a:lnSpc>
                <a:spcPts val="3122"/>
              </a:lnSpc>
              <a:spcAft>
                <a:spcPts val="16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BBTalk 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[7]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an online service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managing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thesauri integration with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BBT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updating  its content, when necessary.   </a:t>
            </a:r>
          </a:p>
          <a:p>
            <a:pPr marL="435132" indent="-435132" algn="just">
              <a:lnSpc>
                <a:spcPts val="3122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BBTalk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offers a thesaurus alignment functionality allowing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 users: </a:t>
            </a:r>
          </a:p>
          <a:p>
            <a:pPr marL="870224" lvl="1" indent="-435132" algn="just">
              <a:buSzPct val="7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 links among specialist thesauri and the BBT [Fig. 3].</a:t>
            </a:r>
          </a:p>
          <a:p>
            <a:pPr marL="870224" lvl="1" indent="-435132" algn="just">
              <a:buSzPct val="7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evidence confirming/disconfirming the high-level terms of the thesaurus itself.</a:t>
            </a:r>
          </a:p>
          <a:p>
            <a:pPr marL="435132" indent="-435132" algn="just">
              <a:lnSpc>
                <a:spcPts val="3122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Clashes between BBT concepts and thesauri aligned to it can be resolved by updating the content and/or structure of the BBT [Fig. 4]. </a:t>
            </a:r>
          </a:p>
          <a:p>
            <a:pPr marL="435132" indent="-435132" algn="just">
              <a:lnSpc>
                <a:spcPts val="3122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BBT involves the introduction of new high-level terms plus the deletion/merging or splitting of existing ones. </a:t>
            </a:r>
          </a:p>
          <a:p>
            <a:pPr marL="870224" lvl="1" indent="-435132" algn="just">
              <a:spcAft>
                <a:spcPts val="160"/>
              </a:spcAft>
              <a:buSzPct val="7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BBTalk keeps track of such actions and allows for version control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5132" indent="-435132" algn="just">
              <a:lnSpc>
                <a:spcPts val="3122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are implemented after careful consideration and discussion among the BBT managing team, until consensus is reached.  </a:t>
            </a:r>
          </a:p>
          <a:p>
            <a:pPr marL="870224" lvl="1" indent="-435132" algn="just">
              <a:buSzPct val="7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BBTalk supports discussions among end-users and its managing team [Fig.5]. </a:t>
            </a:r>
          </a:p>
          <a:p>
            <a:pPr marL="435132" lvl="0" indent="-435132" algn="just">
              <a:lnSpc>
                <a:spcPts val="3122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BBTalk supports multilingual content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879192" lvl="1" indent="-435132" algn="just">
              <a:lnSpc>
                <a:spcPts val="3122"/>
              </a:lnSpc>
              <a:buSzPct val="7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BBT content is now available in English, French, German and Greek.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3122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ts val="3122"/>
              </a:lnSpc>
            </a:pP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[7]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https://www.backbonethesaurus.eu/BBTalk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400264" y="27036055"/>
            <a:ext cx="18667458" cy="1200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REFERENCES: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Daskalaki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M. &amp;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Charami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L. (2017). </a:t>
            </a:r>
            <a:r>
              <a:rPr lang="en-US" sz="144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Back Bone Thesaurus for Digital Humanities, 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ERCIM News 111, October 2017, Special theme: Digital Humanities , ERCIM News 111, October 2017 URL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Doerr M., &amp;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Kalomoirakis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D. (2000).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 </a:t>
            </a:r>
            <a:r>
              <a:rPr lang="en-US" sz="144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Metastructure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Thesauri in Archaeology. Ljubljana, Slovenia, 18-21 April. BAR International Series 931, </a:t>
            </a:r>
            <a:r>
              <a:rPr lang="en-US" sz="144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Archaeopress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Oxford, 117-126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Georgis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Ch.,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Bruseker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G., &amp;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Tsouloucha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E. (2019). </a:t>
            </a:r>
            <a:r>
              <a:rPr lang="en-US" sz="144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BBTalk: An Online Service for Collaborative and Transparent Thesaurus Curation, 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ERCIM News 116, January 2018, Special theme: Transparency in Algorithmic Decision Making , ERCIM News 116, January 2018, URL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Murphy G. (2002). </a:t>
            </a:r>
            <a:r>
              <a:rPr lang="en-US" sz="144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big book of concepts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Cambridge, MA: MIT Press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1441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Svenonius</a:t>
            </a:r>
            <a:r>
              <a:rPr lang="en-US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E. (2003). 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“Design of Controlled Vocabularies”, in: </a:t>
            </a:r>
            <a:r>
              <a:rPr lang="en-US" sz="144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Encyclopedia of Library and Information Science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DOI:10.1081/E-ELIS 120009038, New York, 822-838; </a:t>
            </a:r>
            <a:r>
              <a:rPr lang="en-CA" sz="144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Thesaurus Maintenance Working Group, VCC3, DARIAH EU. (2015). </a:t>
            </a:r>
            <a:r>
              <a:rPr lang="en-CA" sz="144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Thesaurus Maintenance Methodological Outline</a:t>
            </a:r>
            <a:r>
              <a:rPr lang="en-CA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Greece. Retrieved from http://www.backbonethesaurus.eu/sites/default/files/workingpaperonthesaurusmaintenance29_05_2015.pdf</a:t>
            </a:r>
            <a:r>
              <a:rPr lang="en-US" sz="144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50750" y="16364488"/>
            <a:ext cx="5239066" cy="7187522"/>
            <a:chOff x="1450750" y="16059687"/>
            <a:chExt cx="5239066" cy="7187523"/>
          </a:xfrm>
        </p:grpSpPr>
        <p:sp>
          <p:nvSpPr>
            <p:cNvPr id="82" name="TextBox 81"/>
            <p:cNvSpPr txBox="1"/>
            <p:nvPr/>
          </p:nvSpPr>
          <p:spPr>
            <a:xfrm>
              <a:off x="1537059" y="22982394"/>
              <a:ext cx="5152757" cy="264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21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Fig. 3: </a:t>
              </a:r>
              <a:r>
                <a:rPr lang="en-US" sz="112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links to BBT top-term “materials”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0750" y="16059687"/>
              <a:ext cx="5239066" cy="689107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689816" y="16888197"/>
            <a:ext cx="3540642" cy="3204638"/>
            <a:chOff x="6580327" y="15839112"/>
            <a:chExt cx="3776796" cy="3392795"/>
          </a:xfrm>
        </p:grpSpPr>
        <p:sp>
          <p:nvSpPr>
            <p:cNvPr id="79" name="TextBox 78"/>
            <p:cNvSpPr txBox="1"/>
            <p:nvPr/>
          </p:nvSpPr>
          <p:spPr>
            <a:xfrm>
              <a:off x="6580327" y="18962510"/>
              <a:ext cx="3740814" cy="269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21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Fig. 4: </a:t>
              </a:r>
              <a:r>
                <a:rPr lang="en-US" sz="112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overview of the BBT concepts and proposed changes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" t="3236" r="60898" b="38851"/>
            <a:stretch/>
          </p:blipFill>
          <p:spPr>
            <a:xfrm>
              <a:off x="6616309" y="15839112"/>
              <a:ext cx="3740814" cy="312339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132854" y="20465725"/>
            <a:ext cx="6059810" cy="6034172"/>
            <a:chOff x="4221726" y="19788034"/>
            <a:chExt cx="6059810" cy="6034173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21726" y="19788034"/>
              <a:ext cx="6059810" cy="572249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366178" y="25557391"/>
              <a:ext cx="5545093" cy="264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21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Fig.5: </a:t>
              </a:r>
              <a:r>
                <a:rPr lang="en-US" sz="112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discussing a proposed change</a:t>
              </a:r>
            </a:p>
          </p:txBody>
        </p:sp>
      </p:grpSp>
      <p:pic>
        <p:nvPicPr>
          <p:cNvPr id="31" name="Εικόνα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0" y="863952"/>
            <a:ext cx="1419345" cy="1422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64" y="787752"/>
            <a:ext cx="3152686" cy="152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2" y="28626828"/>
            <a:ext cx="1943437" cy="914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28498543"/>
            <a:ext cx="6225338" cy="135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15970</TotalTime>
  <Words>824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StarSymbol</vt:lpstr>
      <vt:lpstr>Times New Roman</vt:lpstr>
      <vt:lpstr>Wingdings</vt:lpstr>
      <vt:lpstr>Office Theme</vt:lpstr>
      <vt:lpstr>PowerPoint Presentation</vt:lpstr>
    </vt:vector>
  </TitlesOfParts>
  <Company>GWDG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DARIAH-EU Poster</dc:title>
  <dc:creator>Tsoulouha Eleni</dc:creator>
  <cp:lastModifiedBy>Christos Georgis</cp:lastModifiedBy>
  <cp:revision>243</cp:revision>
  <cp:lastPrinted>2017-03-29T09:24:15Z</cp:lastPrinted>
  <dcterms:created xsi:type="dcterms:W3CDTF">2016-09-07T11:41:30Z</dcterms:created>
  <dcterms:modified xsi:type="dcterms:W3CDTF">2020-12-11T15:30:57Z</dcterms:modified>
</cp:coreProperties>
</file>