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0"/>
  </p:notesMasterIdLst>
  <p:sldIdLst>
    <p:sldId id="265" r:id="rId2"/>
    <p:sldId id="266" r:id="rId3"/>
    <p:sldId id="267" r:id="rId4"/>
    <p:sldId id="269" r:id="rId5"/>
    <p:sldId id="258" r:id="rId6"/>
    <p:sldId id="270" r:id="rId7"/>
    <p:sldId id="272" r:id="rId8"/>
    <p:sldId id="271" r:id="rId9"/>
  </p:sldIdLst>
  <p:sldSz cx="9144000" cy="5143500" type="screen16x9"/>
  <p:notesSz cx="6858000" cy="9144000"/>
  <p:embeddedFontLst>
    <p:embeddedFont>
      <p:font typeface="Calibri" pitchFamily="34" charset="0"/>
      <p:regular r:id="rId11"/>
      <p:bold r:id="rId12"/>
      <p:italic r:id="rId13"/>
      <p:boldItalic r:id="rId14"/>
    </p:embeddedFont>
    <p:embeddedFont>
      <p:font typeface="Roboto" charset="0"/>
      <p:regular r:id="rId15"/>
      <p:bold r:id="rId16"/>
      <p:italic r:id="rId17"/>
      <p:boldItalic r:id="rId18"/>
    </p:embeddedFont>
    <p:embeddedFont>
      <p:font typeface="Lato"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9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09" autoAdjust="0"/>
  </p:normalViewPr>
  <p:slideViewPr>
    <p:cSldViewPr snapToGrid="0">
      <p:cViewPr varScale="1">
        <p:scale>
          <a:sx n="62" d="100"/>
          <a:sy n="62" d="100"/>
        </p:scale>
        <p:origin x="-840" y="-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0200C-34CC-43E0-87BB-6E8ED147294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E812F16E-203E-4952-B532-AFBA4D9A28E2}">
      <dgm:prSet phldrT="[Texte]"/>
      <dgm:spPr>
        <a:solidFill>
          <a:schemeClr val="accent5">
            <a:lumMod val="20000"/>
            <a:lumOff val="80000"/>
          </a:schemeClr>
        </a:solidFill>
      </dgm:spPr>
      <dgm:t>
        <a:bodyPr/>
        <a:lstStyle/>
        <a:p>
          <a:r>
            <a:rPr lang="fr-FR" dirty="0" smtClean="0">
              <a:solidFill>
                <a:schemeClr val="accent5">
                  <a:lumMod val="50000"/>
                </a:schemeClr>
              </a:solidFill>
            </a:rPr>
            <a:t>BBT </a:t>
          </a:r>
          <a:r>
            <a:rPr lang="fr-FR" dirty="0" err="1" smtClean="0">
              <a:solidFill>
                <a:schemeClr val="accent5">
                  <a:lumMod val="50000"/>
                </a:schemeClr>
              </a:solidFill>
            </a:rPr>
            <a:t>Material</a:t>
          </a:r>
          <a:r>
            <a:rPr lang="fr-FR" dirty="0" smtClean="0">
              <a:solidFill>
                <a:schemeClr val="accent5">
                  <a:lumMod val="50000"/>
                </a:schemeClr>
              </a:solidFill>
            </a:rPr>
            <a:t> </a:t>
          </a:r>
          <a:r>
            <a:rPr lang="fr-FR" dirty="0" err="1" smtClean="0">
              <a:solidFill>
                <a:schemeClr val="accent5">
                  <a:lumMod val="50000"/>
                </a:schemeClr>
              </a:solidFill>
            </a:rPr>
            <a:t>things</a:t>
          </a:r>
          <a:endParaRPr lang="fr-FR" dirty="0">
            <a:solidFill>
              <a:schemeClr val="accent5">
                <a:lumMod val="50000"/>
              </a:schemeClr>
            </a:solidFill>
          </a:endParaRPr>
        </a:p>
      </dgm:t>
    </dgm:pt>
    <dgm:pt modelId="{EE168343-1609-4FB5-96D4-88B22550A90C}" type="parTrans" cxnId="{C7D741F1-240E-45BB-B0FB-2ACE66F2A82E}">
      <dgm:prSet/>
      <dgm:spPr/>
      <dgm:t>
        <a:bodyPr/>
        <a:lstStyle/>
        <a:p>
          <a:endParaRPr lang="fr-FR"/>
        </a:p>
      </dgm:t>
    </dgm:pt>
    <dgm:pt modelId="{AC7B3736-8BC1-4BD5-82B4-5731F2831C6E}" type="sibTrans" cxnId="{C7D741F1-240E-45BB-B0FB-2ACE66F2A82E}">
      <dgm:prSet/>
      <dgm:spPr/>
      <dgm:t>
        <a:bodyPr/>
        <a:lstStyle/>
        <a:p>
          <a:endParaRPr lang="fr-FR"/>
        </a:p>
      </dgm:t>
    </dgm:pt>
    <dgm:pt modelId="{49DEF85B-7ACA-42B5-ABC7-D5A39A1F37A8}">
      <dgm:prSet phldrT="[Texte]"/>
      <dgm:spPr>
        <a:solidFill>
          <a:schemeClr val="accent2">
            <a:lumMod val="40000"/>
            <a:lumOff val="60000"/>
          </a:schemeClr>
        </a:solidFill>
      </dgm:spPr>
      <dgm:t>
        <a:bodyPr/>
        <a:lstStyle/>
        <a:p>
          <a:r>
            <a:rPr lang="fr-FR" dirty="0" smtClean="0">
              <a:solidFill>
                <a:schemeClr val="accent2">
                  <a:lumMod val="50000"/>
                </a:schemeClr>
              </a:solidFill>
            </a:rPr>
            <a:t>P2 Buildings</a:t>
          </a:r>
          <a:endParaRPr lang="fr-FR" dirty="0">
            <a:solidFill>
              <a:schemeClr val="accent2">
                <a:lumMod val="50000"/>
              </a:schemeClr>
            </a:solidFill>
          </a:endParaRPr>
        </a:p>
      </dgm:t>
    </dgm:pt>
    <dgm:pt modelId="{F7EEF642-D9DD-4F29-81B4-9796A7768995}" type="parTrans" cxnId="{1670BC97-BF3D-4D4D-9FCF-4145DDD14682}">
      <dgm:prSet/>
      <dgm:spPr>
        <a:ln>
          <a:noFill/>
        </a:ln>
      </dgm:spPr>
      <dgm:t>
        <a:bodyPr/>
        <a:lstStyle/>
        <a:p>
          <a:endParaRPr lang="fr-FR"/>
        </a:p>
      </dgm:t>
    </dgm:pt>
    <dgm:pt modelId="{B2D47CF5-A273-4187-89BE-98D35AF361C9}" type="sibTrans" cxnId="{1670BC97-BF3D-4D4D-9FCF-4145DDD14682}">
      <dgm:prSet/>
      <dgm:spPr/>
      <dgm:t>
        <a:bodyPr/>
        <a:lstStyle/>
        <a:p>
          <a:endParaRPr lang="fr-FR"/>
        </a:p>
      </dgm:t>
    </dgm:pt>
    <dgm:pt modelId="{5C25DFF8-1998-4CE4-98EC-EB08FECCDDCD}">
      <dgm:prSet phldrT="[Texte]"/>
      <dgm:spPr>
        <a:solidFill>
          <a:schemeClr val="accent2">
            <a:lumMod val="40000"/>
            <a:lumOff val="60000"/>
          </a:schemeClr>
        </a:solidFill>
      </dgm:spPr>
      <dgm:t>
        <a:bodyPr/>
        <a:lstStyle/>
        <a:p>
          <a:r>
            <a:rPr lang="fr-FR" dirty="0" smtClean="0">
              <a:solidFill>
                <a:schemeClr val="accent2">
                  <a:lumMod val="50000"/>
                </a:schemeClr>
              </a:solidFill>
            </a:rPr>
            <a:t>P2 Mobile </a:t>
          </a:r>
          <a:r>
            <a:rPr lang="fr-FR" dirty="0" err="1" smtClean="0">
              <a:solidFill>
                <a:schemeClr val="accent2">
                  <a:lumMod val="50000"/>
                </a:schemeClr>
              </a:solidFill>
            </a:rPr>
            <a:t>objects</a:t>
          </a:r>
          <a:endParaRPr lang="fr-FR" dirty="0">
            <a:solidFill>
              <a:schemeClr val="accent2">
                <a:lumMod val="50000"/>
              </a:schemeClr>
            </a:solidFill>
          </a:endParaRPr>
        </a:p>
      </dgm:t>
    </dgm:pt>
    <dgm:pt modelId="{79500AA5-08ED-4BA5-9728-77AD7D623059}" type="parTrans" cxnId="{03F903A5-41D3-4852-889D-680CBD2B72CD}">
      <dgm:prSet/>
      <dgm:spPr>
        <a:ln>
          <a:noFill/>
        </a:ln>
      </dgm:spPr>
      <dgm:t>
        <a:bodyPr/>
        <a:lstStyle/>
        <a:p>
          <a:endParaRPr lang="fr-FR"/>
        </a:p>
      </dgm:t>
    </dgm:pt>
    <dgm:pt modelId="{284CCD49-DCED-4E91-BA80-38AEE4570209}" type="sibTrans" cxnId="{03F903A5-41D3-4852-889D-680CBD2B72CD}">
      <dgm:prSet/>
      <dgm:spPr/>
      <dgm:t>
        <a:bodyPr/>
        <a:lstStyle/>
        <a:p>
          <a:endParaRPr lang="fr-FR"/>
        </a:p>
      </dgm:t>
    </dgm:pt>
    <dgm:pt modelId="{54315916-D3F6-4C8D-86D1-58DD890DDC7F}">
      <dgm:prSet phldrT="[Texte]"/>
      <dgm:spPr>
        <a:solidFill>
          <a:schemeClr val="accent2">
            <a:lumMod val="40000"/>
            <a:lumOff val="60000"/>
          </a:schemeClr>
        </a:solidFill>
      </dgm:spPr>
      <dgm:t>
        <a:bodyPr/>
        <a:lstStyle/>
        <a:p>
          <a:r>
            <a:rPr lang="fr-FR" dirty="0" err="1" smtClean="0">
              <a:solidFill>
                <a:schemeClr val="accent2">
                  <a:lumMod val="50000"/>
                </a:schemeClr>
              </a:solidFill>
            </a:rPr>
            <a:t>Built</a:t>
          </a:r>
          <a:r>
            <a:rPr lang="fr-FR" dirty="0" smtClean="0">
              <a:solidFill>
                <a:schemeClr val="accent2">
                  <a:lumMod val="50000"/>
                </a:schemeClr>
              </a:solidFill>
            </a:rPr>
            <a:t> complexes</a:t>
          </a:r>
          <a:endParaRPr lang="fr-FR" dirty="0">
            <a:solidFill>
              <a:schemeClr val="accent2">
                <a:lumMod val="50000"/>
              </a:schemeClr>
            </a:solidFill>
          </a:endParaRPr>
        </a:p>
      </dgm:t>
    </dgm:pt>
    <dgm:pt modelId="{A236BE70-8DD5-4152-A02B-E5496BDA2578}" type="parTrans" cxnId="{5CDA23D8-364D-4C38-9B75-BD5D5EFF6023}">
      <dgm:prSet>
        <dgm:style>
          <a:lnRef idx="1">
            <a:schemeClr val="accent2"/>
          </a:lnRef>
          <a:fillRef idx="0">
            <a:schemeClr val="accent2"/>
          </a:fillRef>
          <a:effectRef idx="0">
            <a:schemeClr val="accent2"/>
          </a:effectRef>
          <a:fontRef idx="minor">
            <a:schemeClr val="tx1"/>
          </a:fontRef>
        </dgm:style>
      </dgm:prSet>
      <dgm:spPr/>
      <dgm:t>
        <a:bodyPr/>
        <a:lstStyle/>
        <a:p>
          <a:endParaRPr lang="fr-FR"/>
        </a:p>
      </dgm:t>
    </dgm:pt>
    <dgm:pt modelId="{742B59B3-776F-45D2-BD75-C0AF2054E1C4}" type="sibTrans" cxnId="{5CDA23D8-364D-4C38-9B75-BD5D5EFF6023}">
      <dgm:prSet/>
      <dgm:spPr/>
      <dgm:t>
        <a:bodyPr/>
        <a:lstStyle/>
        <a:p>
          <a:endParaRPr lang="fr-FR"/>
        </a:p>
      </dgm:t>
    </dgm:pt>
    <dgm:pt modelId="{988AEA14-D4DD-4B3E-9192-DAD5362FFFC1}">
      <dgm:prSet phldrT="[Texte]"/>
      <dgm:spPr>
        <a:solidFill>
          <a:schemeClr val="accent2">
            <a:lumMod val="40000"/>
            <a:lumOff val="60000"/>
          </a:schemeClr>
        </a:solidFill>
      </dgm:spPr>
      <dgm:t>
        <a:bodyPr/>
        <a:lstStyle/>
        <a:p>
          <a:r>
            <a:rPr lang="fr-FR" dirty="0" err="1" smtClean="0">
              <a:solidFill>
                <a:schemeClr val="accent2">
                  <a:lumMod val="50000"/>
                </a:schemeClr>
              </a:solidFill>
            </a:rPr>
            <a:t>Infrastrucutres</a:t>
          </a:r>
          <a:endParaRPr lang="fr-FR" dirty="0">
            <a:solidFill>
              <a:schemeClr val="accent2">
                <a:lumMod val="50000"/>
              </a:schemeClr>
            </a:solidFill>
          </a:endParaRPr>
        </a:p>
      </dgm:t>
    </dgm:pt>
    <dgm:pt modelId="{27E95F1C-A8B2-4781-A2CA-3C9780949D5E}" type="parTrans" cxnId="{B89286A7-2246-4D64-9049-2679D5973A30}">
      <dgm:prSet>
        <dgm:style>
          <a:lnRef idx="1">
            <a:schemeClr val="accent2"/>
          </a:lnRef>
          <a:fillRef idx="0">
            <a:schemeClr val="accent2"/>
          </a:fillRef>
          <a:effectRef idx="0">
            <a:schemeClr val="accent2"/>
          </a:effectRef>
          <a:fontRef idx="minor">
            <a:schemeClr val="tx1"/>
          </a:fontRef>
        </dgm:style>
      </dgm:prSet>
      <dgm:spPr/>
      <dgm:t>
        <a:bodyPr/>
        <a:lstStyle/>
        <a:p>
          <a:endParaRPr lang="fr-FR"/>
        </a:p>
      </dgm:t>
    </dgm:pt>
    <dgm:pt modelId="{EC2269FF-65CF-44EA-95B1-A09945DCCD8C}" type="sibTrans" cxnId="{B89286A7-2246-4D64-9049-2679D5973A30}">
      <dgm:prSet/>
      <dgm:spPr/>
      <dgm:t>
        <a:bodyPr/>
        <a:lstStyle/>
        <a:p>
          <a:endParaRPr lang="fr-FR"/>
        </a:p>
      </dgm:t>
    </dgm:pt>
    <dgm:pt modelId="{AC8702C2-9524-489F-AAAD-A6C1554B88B0}">
      <dgm:prSet phldrT="[Texte]"/>
      <dgm:spPr>
        <a:solidFill>
          <a:schemeClr val="accent2">
            <a:lumMod val="40000"/>
            <a:lumOff val="60000"/>
          </a:schemeClr>
        </a:solidFill>
      </dgm:spPr>
      <dgm:t>
        <a:bodyPr/>
        <a:lstStyle/>
        <a:p>
          <a:r>
            <a:rPr lang="fr-FR" dirty="0" err="1" smtClean="0">
              <a:solidFill>
                <a:schemeClr val="accent2">
                  <a:lumMod val="50000"/>
                </a:schemeClr>
              </a:solidFill>
            </a:rPr>
            <a:t>Built</a:t>
          </a:r>
          <a:r>
            <a:rPr lang="fr-FR" dirty="0" smtClean="0">
              <a:solidFill>
                <a:schemeClr val="accent2">
                  <a:lumMod val="50000"/>
                </a:schemeClr>
              </a:solidFill>
            </a:rPr>
            <a:t> </a:t>
          </a:r>
          <a:r>
            <a:rPr lang="fr-FR" dirty="0" err="1" smtClean="0">
              <a:solidFill>
                <a:schemeClr val="accent2">
                  <a:lumMod val="50000"/>
                </a:schemeClr>
              </a:solidFill>
            </a:rPr>
            <a:t>units</a:t>
          </a:r>
          <a:endParaRPr lang="fr-FR" dirty="0">
            <a:solidFill>
              <a:schemeClr val="accent2">
                <a:lumMod val="50000"/>
              </a:schemeClr>
            </a:solidFill>
          </a:endParaRPr>
        </a:p>
      </dgm:t>
    </dgm:pt>
    <dgm:pt modelId="{B56DA785-1591-4619-A967-6046B0313F98}" type="parTrans" cxnId="{7E70F730-E3E4-4171-8A22-585D1F7D021C}">
      <dgm:prSet>
        <dgm:style>
          <a:lnRef idx="1">
            <a:schemeClr val="accent2"/>
          </a:lnRef>
          <a:fillRef idx="0">
            <a:schemeClr val="accent2"/>
          </a:fillRef>
          <a:effectRef idx="0">
            <a:schemeClr val="accent2"/>
          </a:effectRef>
          <a:fontRef idx="minor">
            <a:schemeClr val="tx1"/>
          </a:fontRef>
        </dgm:style>
      </dgm:prSet>
      <dgm:spPr/>
      <dgm:t>
        <a:bodyPr/>
        <a:lstStyle/>
        <a:p>
          <a:endParaRPr lang="fr-FR"/>
        </a:p>
      </dgm:t>
    </dgm:pt>
    <dgm:pt modelId="{F327EC43-2D56-42F0-A984-5CDC57575191}" type="sibTrans" cxnId="{7E70F730-E3E4-4171-8A22-585D1F7D021C}">
      <dgm:prSet/>
      <dgm:spPr/>
      <dgm:t>
        <a:bodyPr/>
        <a:lstStyle/>
        <a:p>
          <a:endParaRPr lang="fr-FR"/>
        </a:p>
      </dgm:t>
    </dgm:pt>
    <dgm:pt modelId="{D960685E-5501-47BA-A7F5-3B6F98569938}">
      <dgm:prSet phldrT="[Texte]"/>
      <dgm:spPr>
        <a:solidFill>
          <a:schemeClr val="accent2">
            <a:lumMod val="40000"/>
            <a:lumOff val="60000"/>
          </a:schemeClr>
        </a:solidFill>
      </dgm:spPr>
      <dgm:t>
        <a:bodyPr/>
        <a:lstStyle/>
        <a:p>
          <a:r>
            <a:rPr lang="fr-FR" dirty="0" err="1" smtClean="0">
              <a:solidFill>
                <a:schemeClr val="accent2">
                  <a:lumMod val="50000"/>
                </a:schemeClr>
              </a:solidFill>
            </a:rPr>
            <a:t>Objects</a:t>
          </a:r>
          <a:endParaRPr lang="fr-FR" dirty="0">
            <a:solidFill>
              <a:schemeClr val="accent2">
                <a:lumMod val="50000"/>
              </a:schemeClr>
            </a:solidFill>
          </a:endParaRPr>
        </a:p>
      </dgm:t>
    </dgm:pt>
    <dgm:pt modelId="{62369339-DDF3-4D1D-B83C-0615808AC54E}" type="parTrans" cxnId="{29C44E37-D3E2-4D39-A0C1-315743D520B2}">
      <dgm:prSet>
        <dgm:style>
          <a:lnRef idx="1">
            <a:schemeClr val="accent2"/>
          </a:lnRef>
          <a:fillRef idx="0">
            <a:schemeClr val="accent2"/>
          </a:fillRef>
          <a:effectRef idx="0">
            <a:schemeClr val="accent2"/>
          </a:effectRef>
          <a:fontRef idx="minor">
            <a:schemeClr val="tx1"/>
          </a:fontRef>
        </dgm:style>
      </dgm:prSet>
      <dgm:spPr>
        <a:ln/>
      </dgm:spPr>
      <dgm:t>
        <a:bodyPr/>
        <a:lstStyle/>
        <a:p>
          <a:endParaRPr lang="fr-FR"/>
        </a:p>
      </dgm:t>
    </dgm:pt>
    <dgm:pt modelId="{4F7AB233-B61E-4844-A743-9DFA6A103BA8}" type="sibTrans" cxnId="{29C44E37-D3E2-4D39-A0C1-315743D520B2}">
      <dgm:prSet/>
      <dgm:spPr/>
      <dgm:t>
        <a:bodyPr/>
        <a:lstStyle/>
        <a:p>
          <a:endParaRPr lang="fr-FR"/>
        </a:p>
      </dgm:t>
    </dgm:pt>
    <dgm:pt modelId="{9555201A-2459-49F4-9CBD-7A6AF61321CB}">
      <dgm:prSet phldrT="[Texte]"/>
      <dgm:spPr>
        <a:solidFill>
          <a:schemeClr val="accent2">
            <a:lumMod val="40000"/>
            <a:lumOff val="60000"/>
          </a:schemeClr>
        </a:solidFill>
      </dgm:spPr>
      <dgm:t>
        <a:bodyPr/>
        <a:lstStyle/>
        <a:p>
          <a:r>
            <a:rPr lang="fr-FR" dirty="0" smtClean="0">
              <a:solidFill>
                <a:schemeClr val="accent2">
                  <a:lumMod val="50000"/>
                </a:schemeClr>
              </a:solidFill>
            </a:rPr>
            <a:t>Structural part </a:t>
          </a:r>
          <a:r>
            <a:rPr lang="fr-FR" dirty="0" err="1" smtClean="0">
              <a:solidFill>
                <a:schemeClr val="accent2">
                  <a:lumMod val="50000"/>
                </a:schemeClr>
              </a:solidFill>
            </a:rPr>
            <a:t>sof</a:t>
          </a:r>
          <a:r>
            <a:rPr lang="fr-FR" dirty="0" smtClean="0">
              <a:solidFill>
                <a:schemeClr val="accent2">
                  <a:lumMod val="50000"/>
                </a:schemeClr>
              </a:solidFill>
            </a:rPr>
            <a:t> mobile </a:t>
          </a:r>
          <a:r>
            <a:rPr lang="fr-FR" dirty="0" err="1" smtClean="0">
              <a:solidFill>
                <a:schemeClr val="accent2">
                  <a:lumMod val="50000"/>
                </a:schemeClr>
              </a:solidFill>
            </a:rPr>
            <a:t>objects</a:t>
          </a:r>
          <a:endParaRPr lang="fr-FR" dirty="0">
            <a:solidFill>
              <a:schemeClr val="accent2">
                <a:lumMod val="50000"/>
              </a:schemeClr>
            </a:solidFill>
          </a:endParaRPr>
        </a:p>
      </dgm:t>
    </dgm:pt>
    <dgm:pt modelId="{7DD2A32C-790E-4807-964F-A7EBD2B83F0B}" type="parTrans" cxnId="{A79B1728-0A59-4A33-A9B4-7474EE0311B2}">
      <dgm:prSet>
        <dgm:style>
          <a:lnRef idx="1">
            <a:schemeClr val="accent2"/>
          </a:lnRef>
          <a:fillRef idx="0">
            <a:schemeClr val="accent2"/>
          </a:fillRef>
          <a:effectRef idx="0">
            <a:schemeClr val="accent2"/>
          </a:effectRef>
          <a:fontRef idx="minor">
            <a:schemeClr val="tx1"/>
          </a:fontRef>
        </dgm:style>
      </dgm:prSet>
      <dgm:spPr>
        <a:ln/>
      </dgm:spPr>
      <dgm:t>
        <a:bodyPr/>
        <a:lstStyle/>
        <a:p>
          <a:endParaRPr lang="fr-FR"/>
        </a:p>
      </dgm:t>
    </dgm:pt>
    <dgm:pt modelId="{E737F3C8-89C2-4127-93BB-35BE9E80482B}" type="sibTrans" cxnId="{A79B1728-0A59-4A33-A9B4-7474EE0311B2}">
      <dgm:prSet/>
      <dgm:spPr/>
      <dgm:t>
        <a:bodyPr/>
        <a:lstStyle/>
        <a:p>
          <a:endParaRPr lang="fr-FR"/>
        </a:p>
      </dgm:t>
    </dgm:pt>
    <dgm:pt modelId="{60BA7D04-CA16-4B94-AC68-08508B248C40}">
      <dgm:prSet phldrT="[Texte]"/>
      <dgm:spPr>
        <a:solidFill>
          <a:schemeClr val="accent2">
            <a:lumMod val="40000"/>
            <a:lumOff val="60000"/>
          </a:schemeClr>
        </a:solidFill>
      </dgm:spPr>
      <dgm:t>
        <a:bodyPr/>
        <a:lstStyle/>
        <a:p>
          <a:r>
            <a:rPr lang="fr-FR" dirty="0" smtClean="0">
              <a:solidFill>
                <a:schemeClr val="accent2">
                  <a:lumMod val="50000"/>
                </a:schemeClr>
              </a:solidFill>
            </a:rPr>
            <a:t>Structural parts of buildings</a:t>
          </a:r>
          <a:endParaRPr lang="fr-FR" dirty="0">
            <a:solidFill>
              <a:schemeClr val="accent2">
                <a:lumMod val="50000"/>
              </a:schemeClr>
            </a:solidFill>
          </a:endParaRPr>
        </a:p>
      </dgm:t>
    </dgm:pt>
    <dgm:pt modelId="{56214CA7-E47C-4E6A-8463-6CB6D1A075E4}" type="parTrans" cxnId="{2A6E012E-2EA5-42DF-A991-0A3D06BDF592}">
      <dgm:prSet>
        <dgm:style>
          <a:lnRef idx="1">
            <a:schemeClr val="accent2"/>
          </a:lnRef>
          <a:fillRef idx="0">
            <a:schemeClr val="accent2"/>
          </a:fillRef>
          <a:effectRef idx="0">
            <a:schemeClr val="accent2"/>
          </a:effectRef>
          <a:fontRef idx="minor">
            <a:schemeClr val="tx1"/>
          </a:fontRef>
        </dgm:style>
      </dgm:prSet>
      <dgm:spPr>
        <a:ln/>
      </dgm:spPr>
      <dgm:t>
        <a:bodyPr/>
        <a:lstStyle/>
        <a:p>
          <a:endParaRPr lang="fr-FR"/>
        </a:p>
      </dgm:t>
    </dgm:pt>
    <dgm:pt modelId="{0B6016BE-BD68-4632-9FDD-EFC0A610B2C4}" type="sibTrans" cxnId="{2A6E012E-2EA5-42DF-A991-0A3D06BDF592}">
      <dgm:prSet/>
      <dgm:spPr/>
      <dgm:t>
        <a:bodyPr/>
        <a:lstStyle/>
        <a:p>
          <a:endParaRPr lang="fr-FR"/>
        </a:p>
      </dgm:t>
    </dgm:pt>
    <dgm:pt modelId="{BA9C08A8-CAB2-4BD2-93F8-190F549480C1}">
      <dgm:prSet phldrT="[Texte]"/>
      <dgm:spPr>
        <a:solidFill>
          <a:schemeClr val="accent2">
            <a:lumMod val="40000"/>
            <a:lumOff val="60000"/>
          </a:schemeClr>
        </a:solidFill>
      </dgm:spPr>
      <dgm:t>
        <a:bodyPr/>
        <a:lstStyle/>
        <a:p>
          <a:pPr algn="ctr"/>
          <a:r>
            <a:rPr lang="fr-FR" dirty="0" smtClean="0">
              <a:solidFill>
                <a:schemeClr val="accent2">
                  <a:lumMod val="50000"/>
                </a:schemeClr>
              </a:solidFill>
            </a:rPr>
            <a:t>P2 </a:t>
          </a:r>
          <a:r>
            <a:rPr lang="fr-FR" dirty="0" err="1" smtClean="0">
              <a:solidFill>
                <a:schemeClr val="accent2">
                  <a:lumMod val="50000"/>
                </a:schemeClr>
              </a:solidFill>
            </a:rPr>
            <a:t>Physical</a:t>
          </a:r>
          <a:r>
            <a:rPr lang="fr-FR" dirty="0" smtClean="0">
              <a:solidFill>
                <a:schemeClr val="accent2">
                  <a:lumMod val="50000"/>
                </a:schemeClr>
              </a:solidFill>
            </a:rPr>
            <a:t> </a:t>
          </a:r>
          <a:r>
            <a:rPr lang="fr-FR" dirty="0" err="1" smtClean="0">
              <a:solidFill>
                <a:schemeClr val="accent2">
                  <a:lumMod val="50000"/>
                </a:schemeClr>
              </a:solidFill>
            </a:rPr>
            <a:t>features</a:t>
          </a:r>
          <a:endParaRPr lang="fr-FR" dirty="0">
            <a:solidFill>
              <a:schemeClr val="accent2">
                <a:lumMod val="50000"/>
              </a:schemeClr>
            </a:solidFill>
          </a:endParaRPr>
        </a:p>
      </dgm:t>
    </dgm:pt>
    <dgm:pt modelId="{F8138133-7EE1-4B27-AB2C-54B91B2D1200}" type="parTrans" cxnId="{53FC054B-3989-4FC7-AFFF-FB8B6591FE61}">
      <dgm:prSet/>
      <dgm:spPr>
        <a:ln>
          <a:noFill/>
        </a:ln>
      </dgm:spPr>
      <dgm:t>
        <a:bodyPr/>
        <a:lstStyle/>
        <a:p>
          <a:endParaRPr lang="fr-FR"/>
        </a:p>
      </dgm:t>
    </dgm:pt>
    <dgm:pt modelId="{68C93B26-79D2-42C8-8190-350CA9AFC05B}" type="sibTrans" cxnId="{53FC054B-3989-4FC7-AFFF-FB8B6591FE61}">
      <dgm:prSet/>
      <dgm:spPr/>
      <dgm:t>
        <a:bodyPr/>
        <a:lstStyle/>
        <a:p>
          <a:endParaRPr lang="fr-FR"/>
        </a:p>
      </dgm:t>
    </dgm:pt>
    <dgm:pt modelId="{BCDA6890-97E3-4122-848F-8ACD8EF74D9C}" type="pres">
      <dgm:prSet presAssocID="{6930200C-34CC-43E0-87BB-6E8ED147294D}" presName="diagram" presStyleCnt="0">
        <dgm:presLayoutVars>
          <dgm:chPref val="1"/>
          <dgm:dir/>
          <dgm:animOne val="branch"/>
          <dgm:animLvl val="lvl"/>
          <dgm:resizeHandles val="exact"/>
        </dgm:presLayoutVars>
      </dgm:prSet>
      <dgm:spPr/>
      <dgm:t>
        <a:bodyPr/>
        <a:lstStyle/>
        <a:p>
          <a:endParaRPr lang="fr-FR"/>
        </a:p>
      </dgm:t>
    </dgm:pt>
    <dgm:pt modelId="{0CD104AD-EF17-4593-B73F-B2BA2F0EE9B1}" type="pres">
      <dgm:prSet presAssocID="{E812F16E-203E-4952-B532-AFBA4D9A28E2}" presName="root1" presStyleCnt="0"/>
      <dgm:spPr/>
    </dgm:pt>
    <dgm:pt modelId="{2191C51B-45CA-4B2E-89E4-02074A13F7CB}" type="pres">
      <dgm:prSet presAssocID="{E812F16E-203E-4952-B532-AFBA4D9A28E2}" presName="LevelOneTextNode" presStyleLbl="node0" presStyleIdx="0" presStyleCnt="1" custScaleX="133325" custLinFactNeighborX="-2683" custLinFactNeighborY="-81778">
        <dgm:presLayoutVars>
          <dgm:chPref val="3"/>
        </dgm:presLayoutVars>
      </dgm:prSet>
      <dgm:spPr/>
      <dgm:t>
        <a:bodyPr/>
        <a:lstStyle/>
        <a:p>
          <a:endParaRPr lang="fr-FR"/>
        </a:p>
      </dgm:t>
    </dgm:pt>
    <dgm:pt modelId="{7FA7896E-CBF1-41F6-A84A-044390C39637}" type="pres">
      <dgm:prSet presAssocID="{E812F16E-203E-4952-B532-AFBA4D9A28E2}" presName="level2hierChild" presStyleCnt="0"/>
      <dgm:spPr/>
    </dgm:pt>
    <dgm:pt modelId="{EFD341AA-0FC0-44E8-8174-3DFE1908DB16}" type="pres">
      <dgm:prSet presAssocID="{F7EEF642-D9DD-4F29-81B4-9796A7768995}" presName="conn2-1" presStyleLbl="parChTrans1D2" presStyleIdx="0" presStyleCnt="3"/>
      <dgm:spPr/>
      <dgm:t>
        <a:bodyPr/>
        <a:lstStyle/>
        <a:p>
          <a:endParaRPr lang="fr-FR"/>
        </a:p>
      </dgm:t>
    </dgm:pt>
    <dgm:pt modelId="{988F5FEA-7518-4A9B-B277-09A83DFBD17E}" type="pres">
      <dgm:prSet presAssocID="{F7EEF642-D9DD-4F29-81B4-9796A7768995}" presName="connTx" presStyleLbl="parChTrans1D2" presStyleIdx="0" presStyleCnt="3"/>
      <dgm:spPr/>
      <dgm:t>
        <a:bodyPr/>
        <a:lstStyle/>
        <a:p>
          <a:endParaRPr lang="fr-FR"/>
        </a:p>
      </dgm:t>
    </dgm:pt>
    <dgm:pt modelId="{5E82A699-1F80-401E-9CD1-7494792CA08D}" type="pres">
      <dgm:prSet presAssocID="{49DEF85B-7ACA-42B5-ABC7-D5A39A1F37A8}" presName="root2" presStyleCnt="0"/>
      <dgm:spPr/>
    </dgm:pt>
    <dgm:pt modelId="{51D9D9D8-D3E4-473E-A7A2-E66A8545E9FA}" type="pres">
      <dgm:prSet presAssocID="{49DEF85B-7ACA-42B5-ABC7-D5A39A1F37A8}" presName="LevelTwoTextNode" presStyleLbl="node2" presStyleIdx="0" presStyleCnt="3" custScaleX="140763">
        <dgm:presLayoutVars>
          <dgm:chPref val="3"/>
        </dgm:presLayoutVars>
      </dgm:prSet>
      <dgm:spPr/>
      <dgm:t>
        <a:bodyPr/>
        <a:lstStyle/>
        <a:p>
          <a:endParaRPr lang="fr-FR"/>
        </a:p>
      </dgm:t>
    </dgm:pt>
    <dgm:pt modelId="{BEBBC819-F568-469A-B470-9E65C2004B98}" type="pres">
      <dgm:prSet presAssocID="{49DEF85B-7ACA-42B5-ABC7-D5A39A1F37A8}" presName="level3hierChild" presStyleCnt="0"/>
      <dgm:spPr/>
    </dgm:pt>
    <dgm:pt modelId="{17B40B3F-E35C-4CC5-9367-BAB605E06CC2}" type="pres">
      <dgm:prSet presAssocID="{A236BE70-8DD5-4152-A02B-E5496BDA2578}" presName="conn2-1" presStyleLbl="parChTrans1D3" presStyleIdx="0" presStyleCnt="6"/>
      <dgm:spPr/>
      <dgm:t>
        <a:bodyPr/>
        <a:lstStyle/>
        <a:p>
          <a:endParaRPr lang="fr-FR"/>
        </a:p>
      </dgm:t>
    </dgm:pt>
    <dgm:pt modelId="{EEF82020-B049-4164-851E-A6159DAFDF2E}" type="pres">
      <dgm:prSet presAssocID="{A236BE70-8DD5-4152-A02B-E5496BDA2578}" presName="connTx" presStyleLbl="parChTrans1D3" presStyleIdx="0" presStyleCnt="6"/>
      <dgm:spPr/>
      <dgm:t>
        <a:bodyPr/>
        <a:lstStyle/>
        <a:p>
          <a:endParaRPr lang="fr-FR"/>
        </a:p>
      </dgm:t>
    </dgm:pt>
    <dgm:pt modelId="{3ECB50A5-3F60-4031-B2E1-7BFF3AD8B569}" type="pres">
      <dgm:prSet presAssocID="{54315916-D3F6-4C8D-86D1-58DD890DDC7F}" presName="root2" presStyleCnt="0"/>
      <dgm:spPr/>
    </dgm:pt>
    <dgm:pt modelId="{8432DB9D-F0C0-41D7-9CC5-5B80B03F14B8}" type="pres">
      <dgm:prSet presAssocID="{54315916-D3F6-4C8D-86D1-58DD890DDC7F}" presName="LevelTwoTextNode" presStyleLbl="node3" presStyleIdx="0" presStyleCnt="6" custScaleX="140763">
        <dgm:presLayoutVars>
          <dgm:chPref val="3"/>
        </dgm:presLayoutVars>
      </dgm:prSet>
      <dgm:spPr/>
      <dgm:t>
        <a:bodyPr/>
        <a:lstStyle/>
        <a:p>
          <a:endParaRPr lang="fr-FR"/>
        </a:p>
      </dgm:t>
    </dgm:pt>
    <dgm:pt modelId="{ACE60ACA-92FC-4A0E-B868-490214ACAFD2}" type="pres">
      <dgm:prSet presAssocID="{54315916-D3F6-4C8D-86D1-58DD890DDC7F}" presName="level3hierChild" presStyleCnt="0"/>
      <dgm:spPr/>
    </dgm:pt>
    <dgm:pt modelId="{0D3646EB-6FA7-46CF-8EE5-7DC001A5E99D}" type="pres">
      <dgm:prSet presAssocID="{B56DA785-1591-4619-A967-6046B0313F98}" presName="conn2-1" presStyleLbl="parChTrans1D3" presStyleIdx="1" presStyleCnt="6"/>
      <dgm:spPr/>
      <dgm:t>
        <a:bodyPr/>
        <a:lstStyle/>
        <a:p>
          <a:endParaRPr lang="fr-FR"/>
        </a:p>
      </dgm:t>
    </dgm:pt>
    <dgm:pt modelId="{760688C1-CD7C-43A5-B57A-EB244EAF9F01}" type="pres">
      <dgm:prSet presAssocID="{B56DA785-1591-4619-A967-6046B0313F98}" presName="connTx" presStyleLbl="parChTrans1D3" presStyleIdx="1" presStyleCnt="6"/>
      <dgm:spPr/>
      <dgm:t>
        <a:bodyPr/>
        <a:lstStyle/>
        <a:p>
          <a:endParaRPr lang="fr-FR"/>
        </a:p>
      </dgm:t>
    </dgm:pt>
    <dgm:pt modelId="{BF952FA0-DAFF-4DE2-95DB-56B0A777AC3D}" type="pres">
      <dgm:prSet presAssocID="{AC8702C2-9524-489F-AAAD-A6C1554B88B0}" presName="root2" presStyleCnt="0"/>
      <dgm:spPr/>
    </dgm:pt>
    <dgm:pt modelId="{65824696-6A21-43B9-BF8A-45EDE2E98BF0}" type="pres">
      <dgm:prSet presAssocID="{AC8702C2-9524-489F-AAAD-A6C1554B88B0}" presName="LevelTwoTextNode" presStyleLbl="node3" presStyleIdx="1" presStyleCnt="6" custScaleX="140763">
        <dgm:presLayoutVars>
          <dgm:chPref val="3"/>
        </dgm:presLayoutVars>
      </dgm:prSet>
      <dgm:spPr/>
      <dgm:t>
        <a:bodyPr/>
        <a:lstStyle/>
        <a:p>
          <a:endParaRPr lang="fr-FR"/>
        </a:p>
      </dgm:t>
    </dgm:pt>
    <dgm:pt modelId="{28C52686-5545-4FDB-96BD-C001CF976C6E}" type="pres">
      <dgm:prSet presAssocID="{AC8702C2-9524-489F-AAAD-A6C1554B88B0}" presName="level3hierChild" presStyleCnt="0"/>
      <dgm:spPr/>
    </dgm:pt>
    <dgm:pt modelId="{8CF4158A-C244-4F4B-95CF-BAA54217A2DA}" type="pres">
      <dgm:prSet presAssocID="{27E95F1C-A8B2-4781-A2CA-3C9780949D5E}" presName="conn2-1" presStyleLbl="parChTrans1D3" presStyleIdx="2" presStyleCnt="6"/>
      <dgm:spPr/>
      <dgm:t>
        <a:bodyPr/>
        <a:lstStyle/>
        <a:p>
          <a:endParaRPr lang="fr-FR"/>
        </a:p>
      </dgm:t>
    </dgm:pt>
    <dgm:pt modelId="{4EAF95CD-3565-4644-8480-F8AA5F0BDAFF}" type="pres">
      <dgm:prSet presAssocID="{27E95F1C-A8B2-4781-A2CA-3C9780949D5E}" presName="connTx" presStyleLbl="parChTrans1D3" presStyleIdx="2" presStyleCnt="6"/>
      <dgm:spPr/>
      <dgm:t>
        <a:bodyPr/>
        <a:lstStyle/>
        <a:p>
          <a:endParaRPr lang="fr-FR"/>
        </a:p>
      </dgm:t>
    </dgm:pt>
    <dgm:pt modelId="{B43BA788-9495-4FAC-BFA0-10CE6AFC4487}" type="pres">
      <dgm:prSet presAssocID="{988AEA14-D4DD-4B3E-9192-DAD5362FFFC1}" presName="root2" presStyleCnt="0"/>
      <dgm:spPr/>
    </dgm:pt>
    <dgm:pt modelId="{7638EC66-AB80-4C15-953F-874294514725}" type="pres">
      <dgm:prSet presAssocID="{988AEA14-D4DD-4B3E-9192-DAD5362FFFC1}" presName="LevelTwoTextNode" presStyleLbl="node3" presStyleIdx="2" presStyleCnt="6" custScaleX="140763">
        <dgm:presLayoutVars>
          <dgm:chPref val="3"/>
        </dgm:presLayoutVars>
      </dgm:prSet>
      <dgm:spPr/>
      <dgm:t>
        <a:bodyPr/>
        <a:lstStyle/>
        <a:p>
          <a:endParaRPr lang="fr-FR"/>
        </a:p>
      </dgm:t>
    </dgm:pt>
    <dgm:pt modelId="{7A0588FD-6454-4EDE-BCA5-BE065ABD18E2}" type="pres">
      <dgm:prSet presAssocID="{988AEA14-D4DD-4B3E-9192-DAD5362FFFC1}" presName="level3hierChild" presStyleCnt="0"/>
      <dgm:spPr/>
    </dgm:pt>
    <dgm:pt modelId="{4402BBED-D5CA-46DE-9B9C-29185A5E65F6}" type="pres">
      <dgm:prSet presAssocID="{56214CA7-E47C-4E6A-8463-6CB6D1A075E4}" presName="conn2-1" presStyleLbl="parChTrans1D3" presStyleIdx="3" presStyleCnt="6"/>
      <dgm:spPr/>
      <dgm:t>
        <a:bodyPr/>
        <a:lstStyle/>
        <a:p>
          <a:endParaRPr lang="fr-FR"/>
        </a:p>
      </dgm:t>
    </dgm:pt>
    <dgm:pt modelId="{CE49D96B-6F25-467A-8FEA-763B889A8F73}" type="pres">
      <dgm:prSet presAssocID="{56214CA7-E47C-4E6A-8463-6CB6D1A075E4}" presName="connTx" presStyleLbl="parChTrans1D3" presStyleIdx="3" presStyleCnt="6"/>
      <dgm:spPr/>
      <dgm:t>
        <a:bodyPr/>
        <a:lstStyle/>
        <a:p>
          <a:endParaRPr lang="fr-FR"/>
        </a:p>
      </dgm:t>
    </dgm:pt>
    <dgm:pt modelId="{F819D472-828B-46C2-BA96-83419CC7C449}" type="pres">
      <dgm:prSet presAssocID="{60BA7D04-CA16-4B94-AC68-08508B248C40}" presName="root2" presStyleCnt="0"/>
      <dgm:spPr/>
    </dgm:pt>
    <dgm:pt modelId="{36896B39-AD25-4A87-BD5D-A1CC850EB2EC}" type="pres">
      <dgm:prSet presAssocID="{60BA7D04-CA16-4B94-AC68-08508B248C40}" presName="LevelTwoTextNode" presStyleLbl="node3" presStyleIdx="3" presStyleCnt="6" custScaleX="142566">
        <dgm:presLayoutVars>
          <dgm:chPref val="3"/>
        </dgm:presLayoutVars>
      </dgm:prSet>
      <dgm:spPr/>
      <dgm:t>
        <a:bodyPr/>
        <a:lstStyle/>
        <a:p>
          <a:endParaRPr lang="fr-FR"/>
        </a:p>
      </dgm:t>
    </dgm:pt>
    <dgm:pt modelId="{4F888020-F0EE-4C26-ACF9-96D2324B336B}" type="pres">
      <dgm:prSet presAssocID="{60BA7D04-CA16-4B94-AC68-08508B248C40}" presName="level3hierChild" presStyleCnt="0"/>
      <dgm:spPr/>
    </dgm:pt>
    <dgm:pt modelId="{80296A1D-21F3-434A-9ED9-D126FA0ADCE4}" type="pres">
      <dgm:prSet presAssocID="{79500AA5-08ED-4BA5-9728-77AD7D623059}" presName="conn2-1" presStyleLbl="parChTrans1D2" presStyleIdx="1" presStyleCnt="3"/>
      <dgm:spPr/>
      <dgm:t>
        <a:bodyPr/>
        <a:lstStyle/>
        <a:p>
          <a:endParaRPr lang="fr-FR"/>
        </a:p>
      </dgm:t>
    </dgm:pt>
    <dgm:pt modelId="{E96ECACA-4A90-4686-B804-274EDF1D0FC8}" type="pres">
      <dgm:prSet presAssocID="{79500AA5-08ED-4BA5-9728-77AD7D623059}" presName="connTx" presStyleLbl="parChTrans1D2" presStyleIdx="1" presStyleCnt="3"/>
      <dgm:spPr/>
      <dgm:t>
        <a:bodyPr/>
        <a:lstStyle/>
        <a:p>
          <a:endParaRPr lang="fr-FR"/>
        </a:p>
      </dgm:t>
    </dgm:pt>
    <dgm:pt modelId="{32F7E486-9680-4F63-8A93-FBA5E9C6E466}" type="pres">
      <dgm:prSet presAssocID="{5C25DFF8-1998-4CE4-98EC-EB08FECCDDCD}" presName="root2" presStyleCnt="0"/>
      <dgm:spPr/>
    </dgm:pt>
    <dgm:pt modelId="{8AAF163C-16F0-4703-A6C5-344DCD85BD4F}" type="pres">
      <dgm:prSet presAssocID="{5C25DFF8-1998-4CE4-98EC-EB08FECCDDCD}" presName="LevelTwoTextNode" presStyleLbl="node2" presStyleIdx="1" presStyleCnt="3" custScaleX="140763">
        <dgm:presLayoutVars>
          <dgm:chPref val="3"/>
        </dgm:presLayoutVars>
      </dgm:prSet>
      <dgm:spPr/>
      <dgm:t>
        <a:bodyPr/>
        <a:lstStyle/>
        <a:p>
          <a:endParaRPr lang="fr-FR"/>
        </a:p>
      </dgm:t>
    </dgm:pt>
    <dgm:pt modelId="{A3F29DC3-2542-4CED-8C47-3AC5CFA5304A}" type="pres">
      <dgm:prSet presAssocID="{5C25DFF8-1998-4CE4-98EC-EB08FECCDDCD}" presName="level3hierChild" presStyleCnt="0"/>
      <dgm:spPr/>
    </dgm:pt>
    <dgm:pt modelId="{92EA5ABE-BBC4-4FB9-B0EE-CCF8C4BA3B5B}" type="pres">
      <dgm:prSet presAssocID="{62369339-DDF3-4D1D-B83C-0615808AC54E}" presName="conn2-1" presStyleLbl="parChTrans1D3" presStyleIdx="4" presStyleCnt="6"/>
      <dgm:spPr/>
      <dgm:t>
        <a:bodyPr/>
        <a:lstStyle/>
        <a:p>
          <a:endParaRPr lang="fr-FR"/>
        </a:p>
      </dgm:t>
    </dgm:pt>
    <dgm:pt modelId="{DDCAA202-7D19-408A-A411-BAD01576BFA8}" type="pres">
      <dgm:prSet presAssocID="{62369339-DDF3-4D1D-B83C-0615808AC54E}" presName="connTx" presStyleLbl="parChTrans1D3" presStyleIdx="4" presStyleCnt="6"/>
      <dgm:spPr/>
      <dgm:t>
        <a:bodyPr/>
        <a:lstStyle/>
        <a:p>
          <a:endParaRPr lang="fr-FR"/>
        </a:p>
      </dgm:t>
    </dgm:pt>
    <dgm:pt modelId="{E586683C-FF18-4B80-AD8E-CF345918FBEB}" type="pres">
      <dgm:prSet presAssocID="{D960685E-5501-47BA-A7F5-3B6F98569938}" presName="root2" presStyleCnt="0"/>
      <dgm:spPr/>
    </dgm:pt>
    <dgm:pt modelId="{61767CDB-570A-4FD1-9C8E-41E7607E0E3B}" type="pres">
      <dgm:prSet presAssocID="{D960685E-5501-47BA-A7F5-3B6F98569938}" presName="LevelTwoTextNode" presStyleLbl="node3" presStyleIdx="4" presStyleCnt="6" custScaleX="142566">
        <dgm:presLayoutVars>
          <dgm:chPref val="3"/>
        </dgm:presLayoutVars>
      </dgm:prSet>
      <dgm:spPr/>
      <dgm:t>
        <a:bodyPr/>
        <a:lstStyle/>
        <a:p>
          <a:endParaRPr lang="fr-FR"/>
        </a:p>
      </dgm:t>
    </dgm:pt>
    <dgm:pt modelId="{1887912B-40BC-42FE-80FE-5C923D79B2DA}" type="pres">
      <dgm:prSet presAssocID="{D960685E-5501-47BA-A7F5-3B6F98569938}" presName="level3hierChild" presStyleCnt="0"/>
      <dgm:spPr/>
    </dgm:pt>
    <dgm:pt modelId="{8FF1686D-E01A-4989-89A2-844C2E1687BD}" type="pres">
      <dgm:prSet presAssocID="{7DD2A32C-790E-4807-964F-A7EBD2B83F0B}" presName="conn2-1" presStyleLbl="parChTrans1D3" presStyleIdx="5" presStyleCnt="6"/>
      <dgm:spPr/>
      <dgm:t>
        <a:bodyPr/>
        <a:lstStyle/>
        <a:p>
          <a:endParaRPr lang="fr-FR"/>
        </a:p>
      </dgm:t>
    </dgm:pt>
    <dgm:pt modelId="{BB9737B7-CCF3-4EB4-A8E6-D2F8662692AE}" type="pres">
      <dgm:prSet presAssocID="{7DD2A32C-790E-4807-964F-A7EBD2B83F0B}" presName="connTx" presStyleLbl="parChTrans1D3" presStyleIdx="5" presStyleCnt="6"/>
      <dgm:spPr/>
      <dgm:t>
        <a:bodyPr/>
        <a:lstStyle/>
        <a:p>
          <a:endParaRPr lang="fr-FR"/>
        </a:p>
      </dgm:t>
    </dgm:pt>
    <dgm:pt modelId="{2D4EFD1B-5542-414F-A72F-4F6A2138459C}" type="pres">
      <dgm:prSet presAssocID="{9555201A-2459-49F4-9CBD-7A6AF61321CB}" presName="root2" presStyleCnt="0"/>
      <dgm:spPr/>
    </dgm:pt>
    <dgm:pt modelId="{73FA0544-E1E1-4C55-BC24-6443669B4C0A}" type="pres">
      <dgm:prSet presAssocID="{9555201A-2459-49F4-9CBD-7A6AF61321CB}" presName="LevelTwoTextNode" presStyleLbl="node3" presStyleIdx="5" presStyleCnt="6" custScaleX="142566">
        <dgm:presLayoutVars>
          <dgm:chPref val="3"/>
        </dgm:presLayoutVars>
      </dgm:prSet>
      <dgm:spPr/>
      <dgm:t>
        <a:bodyPr/>
        <a:lstStyle/>
        <a:p>
          <a:endParaRPr lang="fr-FR"/>
        </a:p>
      </dgm:t>
    </dgm:pt>
    <dgm:pt modelId="{D8A25A9B-5DA9-4ADB-9204-FDCACAA1E3EA}" type="pres">
      <dgm:prSet presAssocID="{9555201A-2459-49F4-9CBD-7A6AF61321CB}" presName="level3hierChild" presStyleCnt="0"/>
      <dgm:spPr/>
    </dgm:pt>
    <dgm:pt modelId="{DAA7A66A-7C4A-44F2-8700-067626A4DE3D}" type="pres">
      <dgm:prSet presAssocID="{F8138133-7EE1-4B27-AB2C-54B91B2D1200}" presName="conn2-1" presStyleLbl="parChTrans1D2" presStyleIdx="2" presStyleCnt="3"/>
      <dgm:spPr/>
      <dgm:t>
        <a:bodyPr/>
        <a:lstStyle/>
        <a:p>
          <a:endParaRPr lang="fr-FR"/>
        </a:p>
      </dgm:t>
    </dgm:pt>
    <dgm:pt modelId="{68BEFDB0-ADE5-486C-A571-E1A2ED64FD0B}" type="pres">
      <dgm:prSet presAssocID="{F8138133-7EE1-4B27-AB2C-54B91B2D1200}" presName="connTx" presStyleLbl="parChTrans1D2" presStyleIdx="2" presStyleCnt="3"/>
      <dgm:spPr/>
      <dgm:t>
        <a:bodyPr/>
        <a:lstStyle/>
        <a:p>
          <a:endParaRPr lang="fr-FR"/>
        </a:p>
      </dgm:t>
    </dgm:pt>
    <dgm:pt modelId="{53618601-1C0D-437C-B172-69FC7BB0B44C}" type="pres">
      <dgm:prSet presAssocID="{BA9C08A8-CAB2-4BD2-93F8-190F549480C1}" presName="root2" presStyleCnt="0"/>
      <dgm:spPr/>
    </dgm:pt>
    <dgm:pt modelId="{16ADAAF9-8C48-4C9D-98F0-3B92E82B5BB2}" type="pres">
      <dgm:prSet presAssocID="{BA9C08A8-CAB2-4BD2-93F8-190F549480C1}" presName="LevelTwoTextNode" presStyleLbl="node2" presStyleIdx="2" presStyleCnt="3" custScaleX="140763">
        <dgm:presLayoutVars>
          <dgm:chPref val="3"/>
        </dgm:presLayoutVars>
      </dgm:prSet>
      <dgm:spPr/>
      <dgm:t>
        <a:bodyPr/>
        <a:lstStyle/>
        <a:p>
          <a:endParaRPr lang="fr-FR"/>
        </a:p>
      </dgm:t>
    </dgm:pt>
    <dgm:pt modelId="{8D742556-AED0-418F-A06B-872340B8CBB7}" type="pres">
      <dgm:prSet presAssocID="{BA9C08A8-CAB2-4BD2-93F8-190F549480C1}" presName="level3hierChild" presStyleCnt="0"/>
      <dgm:spPr/>
    </dgm:pt>
  </dgm:ptLst>
  <dgm:cxnLst>
    <dgm:cxn modelId="{B7B7FA62-C2CA-464D-B771-236A2E30F7CC}" type="presOf" srcId="{D960685E-5501-47BA-A7F5-3B6F98569938}" destId="{61767CDB-570A-4FD1-9C8E-41E7607E0E3B}" srcOrd="0" destOrd="0" presId="urn:microsoft.com/office/officeart/2005/8/layout/hierarchy2"/>
    <dgm:cxn modelId="{F86B8C51-E5C5-4DB3-B5AF-AE47228E7C79}" type="presOf" srcId="{79500AA5-08ED-4BA5-9728-77AD7D623059}" destId="{80296A1D-21F3-434A-9ED9-D126FA0ADCE4}" srcOrd="0" destOrd="0" presId="urn:microsoft.com/office/officeart/2005/8/layout/hierarchy2"/>
    <dgm:cxn modelId="{03F903A5-41D3-4852-889D-680CBD2B72CD}" srcId="{E812F16E-203E-4952-B532-AFBA4D9A28E2}" destId="{5C25DFF8-1998-4CE4-98EC-EB08FECCDDCD}" srcOrd="1" destOrd="0" parTransId="{79500AA5-08ED-4BA5-9728-77AD7D623059}" sibTransId="{284CCD49-DCED-4E91-BA80-38AEE4570209}"/>
    <dgm:cxn modelId="{BA4AD2E3-2796-4011-B0B8-B14BFB1ABF88}" type="presOf" srcId="{79500AA5-08ED-4BA5-9728-77AD7D623059}" destId="{E96ECACA-4A90-4686-B804-274EDF1D0FC8}" srcOrd="1" destOrd="0" presId="urn:microsoft.com/office/officeart/2005/8/layout/hierarchy2"/>
    <dgm:cxn modelId="{C7D741F1-240E-45BB-B0FB-2ACE66F2A82E}" srcId="{6930200C-34CC-43E0-87BB-6E8ED147294D}" destId="{E812F16E-203E-4952-B532-AFBA4D9A28E2}" srcOrd="0" destOrd="0" parTransId="{EE168343-1609-4FB5-96D4-88B22550A90C}" sibTransId="{AC7B3736-8BC1-4BD5-82B4-5731F2831C6E}"/>
    <dgm:cxn modelId="{16F406D2-E226-4E3F-94B8-74EFE2495B6A}" type="presOf" srcId="{B56DA785-1591-4619-A967-6046B0313F98}" destId="{760688C1-CD7C-43A5-B57A-EB244EAF9F01}" srcOrd="1" destOrd="0" presId="urn:microsoft.com/office/officeart/2005/8/layout/hierarchy2"/>
    <dgm:cxn modelId="{E8C6C2CB-889A-4D3C-A1B2-0914FF4F7CF8}" type="presOf" srcId="{F8138133-7EE1-4B27-AB2C-54B91B2D1200}" destId="{DAA7A66A-7C4A-44F2-8700-067626A4DE3D}" srcOrd="0" destOrd="0" presId="urn:microsoft.com/office/officeart/2005/8/layout/hierarchy2"/>
    <dgm:cxn modelId="{29EB5901-CCF8-43B6-8BF1-384B70C9CA64}" type="presOf" srcId="{60BA7D04-CA16-4B94-AC68-08508B248C40}" destId="{36896B39-AD25-4A87-BD5D-A1CC850EB2EC}" srcOrd="0" destOrd="0" presId="urn:microsoft.com/office/officeart/2005/8/layout/hierarchy2"/>
    <dgm:cxn modelId="{29C44E37-D3E2-4D39-A0C1-315743D520B2}" srcId="{5C25DFF8-1998-4CE4-98EC-EB08FECCDDCD}" destId="{D960685E-5501-47BA-A7F5-3B6F98569938}" srcOrd="0" destOrd="0" parTransId="{62369339-DDF3-4D1D-B83C-0615808AC54E}" sibTransId="{4F7AB233-B61E-4844-A743-9DFA6A103BA8}"/>
    <dgm:cxn modelId="{6D93DA9D-884C-4847-9842-096934F78B20}" type="presOf" srcId="{62369339-DDF3-4D1D-B83C-0615808AC54E}" destId="{DDCAA202-7D19-408A-A411-BAD01576BFA8}" srcOrd="1" destOrd="0" presId="urn:microsoft.com/office/officeart/2005/8/layout/hierarchy2"/>
    <dgm:cxn modelId="{B89286A7-2246-4D64-9049-2679D5973A30}" srcId="{49DEF85B-7ACA-42B5-ABC7-D5A39A1F37A8}" destId="{988AEA14-D4DD-4B3E-9192-DAD5362FFFC1}" srcOrd="2" destOrd="0" parTransId="{27E95F1C-A8B2-4781-A2CA-3C9780949D5E}" sibTransId="{EC2269FF-65CF-44EA-95B1-A09945DCCD8C}"/>
    <dgm:cxn modelId="{3C1A21EF-5E1F-4477-8E82-BE7CEAA9B76B}" type="presOf" srcId="{F7EEF642-D9DD-4F29-81B4-9796A7768995}" destId="{EFD341AA-0FC0-44E8-8174-3DFE1908DB16}" srcOrd="0" destOrd="0" presId="urn:microsoft.com/office/officeart/2005/8/layout/hierarchy2"/>
    <dgm:cxn modelId="{50289CDF-1284-4F87-A3D0-89CF710D3E82}" type="presOf" srcId="{56214CA7-E47C-4E6A-8463-6CB6D1A075E4}" destId="{CE49D96B-6F25-467A-8FEA-763B889A8F73}" srcOrd="1" destOrd="0" presId="urn:microsoft.com/office/officeart/2005/8/layout/hierarchy2"/>
    <dgm:cxn modelId="{24B4DEA0-E300-4F20-95DE-D8352EB13303}" type="presOf" srcId="{27E95F1C-A8B2-4781-A2CA-3C9780949D5E}" destId="{4EAF95CD-3565-4644-8480-F8AA5F0BDAFF}" srcOrd="1" destOrd="0" presId="urn:microsoft.com/office/officeart/2005/8/layout/hierarchy2"/>
    <dgm:cxn modelId="{2FE6F660-2493-4726-B9E2-FD094A377D5D}" type="presOf" srcId="{49DEF85B-7ACA-42B5-ABC7-D5A39A1F37A8}" destId="{51D9D9D8-D3E4-473E-A7A2-E66A8545E9FA}" srcOrd="0" destOrd="0" presId="urn:microsoft.com/office/officeart/2005/8/layout/hierarchy2"/>
    <dgm:cxn modelId="{7A285C46-F65E-4DF2-8934-D935AB836406}" type="presOf" srcId="{F8138133-7EE1-4B27-AB2C-54B91B2D1200}" destId="{68BEFDB0-ADE5-486C-A571-E1A2ED64FD0B}" srcOrd="1" destOrd="0" presId="urn:microsoft.com/office/officeart/2005/8/layout/hierarchy2"/>
    <dgm:cxn modelId="{F2EF08F3-7338-4E63-8581-963773E491B9}" type="presOf" srcId="{54315916-D3F6-4C8D-86D1-58DD890DDC7F}" destId="{8432DB9D-F0C0-41D7-9CC5-5B80B03F14B8}" srcOrd="0" destOrd="0" presId="urn:microsoft.com/office/officeart/2005/8/layout/hierarchy2"/>
    <dgm:cxn modelId="{3B069FA5-8B67-4437-B09A-2893726F1E95}" type="presOf" srcId="{27E95F1C-A8B2-4781-A2CA-3C9780949D5E}" destId="{8CF4158A-C244-4F4B-95CF-BAA54217A2DA}" srcOrd="0" destOrd="0" presId="urn:microsoft.com/office/officeart/2005/8/layout/hierarchy2"/>
    <dgm:cxn modelId="{40D83711-71FD-45F6-81FA-91BC56BAF967}" type="presOf" srcId="{BA9C08A8-CAB2-4BD2-93F8-190F549480C1}" destId="{16ADAAF9-8C48-4C9D-98F0-3B92E82B5BB2}" srcOrd="0" destOrd="0" presId="urn:microsoft.com/office/officeart/2005/8/layout/hierarchy2"/>
    <dgm:cxn modelId="{7E70F730-E3E4-4171-8A22-585D1F7D021C}" srcId="{49DEF85B-7ACA-42B5-ABC7-D5A39A1F37A8}" destId="{AC8702C2-9524-489F-AAAD-A6C1554B88B0}" srcOrd="1" destOrd="0" parTransId="{B56DA785-1591-4619-A967-6046B0313F98}" sibTransId="{F327EC43-2D56-42F0-A984-5CDC57575191}"/>
    <dgm:cxn modelId="{6ABBE84C-F6DB-4597-ACEF-A1027F63E6F5}" type="presOf" srcId="{5C25DFF8-1998-4CE4-98EC-EB08FECCDDCD}" destId="{8AAF163C-16F0-4703-A6C5-344DCD85BD4F}" srcOrd="0" destOrd="0" presId="urn:microsoft.com/office/officeart/2005/8/layout/hierarchy2"/>
    <dgm:cxn modelId="{53FC054B-3989-4FC7-AFFF-FB8B6591FE61}" srcId="{E812F16E-203E-4952-B532-AFBA4D9A28E2}" destId="{BA9C08A8-CAB2-4BD2-93F8-190F549480C1}" srcOrd="2" destOrd="0" parTransId="{F8138133-7EE1-4B27-AB2C-54B91B2D1200}" sibTransId="{68C93B26-79D2-42C8-8190-350CA9AFC05B}"/>
    <dgm:cxn modelId="{20204729-36D4-48FE-800B-52EBE866918F}" type="presOf" srcId="{E812F16E-203E-4952-B532-AFBA4D9A28E2}" destId="{2191C51B-45CA-4B2E-89E4-02074A13F7CB}" srcOrd="0" destOrd="0" presId="urn:microsoft.com/office/officeart/2005/8/layout/hierarchy2"/>
    <dgm:cxn modelId="{7354F09A-6AB3-437A-BF8F-5BB3E5442574}" type="presOf" srcId="{62369339-DDF3-4D1D-B83C-0615808AC54E}" destId="{92EA5ABE-BBC4-4FB9-B0EE-CCF8C4BA3B5B}" srcOrd="0" destOrd="0" presId="urn:microsoft.com/office/officeart/2005/8/layout/hierarchy2"/>
    <dgm:cxn modelId="{92F7BB22-8A50-4842-848F-C50C95B2CCCD}" type="presOf" srcId="{A236BE70-8DD5-4152-A02B-E5496BDA2578}" destId="{17B40B3F-E35C-4CC5-9367-BAB605E06CC2}" srcOrd="0" destOrd="0" presId="urn:microsoft.com/office/officeart/2005/8/layout/hierarchy2"/>
    <dgm:cxn modelId="{5CDA23D8-364D-4C38-9B75-BD5D5EFF6023}" srcId="{49DEF85B-7ACA-42B5-ABC7-D5A39A1F37A8}" destId="{54315916-D3F6-4C8D-86D1-58DD890DDC7F}" srcOrd="0" destOrd="0" parTransId="{A236BE70-8DD5-4152-A02B-E5496BDA2578}" sibTransId="{742B59B3-776F-45D2-BD75-C0AF2054E1C4}"/>
    <dgm:cxn modelId="{5F369293-2A76-4A9F-98A4-D3BDBFBF7FAD}" type="presOf" srcId="{7DD2A32C-790E-4807-964F-A7EBD2B83F0B}" destId="{BB9737B7-CCF3-4EB4-A8E6-D2F8662692AE}" srcOrd="1" destOrd="0" presId="urn:microsoft.com/office/officeart/2005/8/layout/hierarchy2"/>
    <dgm:cxn modelId="{A079BF1D-613A-4C22-B977-010727CDAF69}" type="presOf" srcId="{6930200C-34CC-43E0-87BB-6E8ED147294D}" destId="{BCDA6890-97E3-4122-848F-8ACD8EF74D9C}" srcOrd="0" destOrd="0" presId="urn:microsoft.com/office/officeart/2005/8/layout/hierarchy2"/>
    <dgm:cxn modelId="{0E6A0937-CB59-4581-A06D-BD5AF42D00A3}" type="presOf" srcId="{B56DA785-1591-4619-A967-6046B0313F98}" destId="{0D3646EB-6FA7-46CF-8EE5-7DC001A5E99D}" srcOrd="0" destOrd="0" presId="urn:microsoft.com/office/officeart/2005/8/layout/hierarchy2"/>
    <dgm:cxn modelId="{2A6E012E-2EA5-42DF-A991-0A3D06BDF592}" srcId="{49DEF85B-7ACA-42B5-ABC7-D5A39A1F37A8}" destId="{60BA7D04-CA16-4B94-AC68-08508B248C40}" srcOrd="3" destOrd="0" parTransId="{56214CA7-E47C-4E6A-8463-6CB6D1A075E4}" sibTransId="{0B6016BE-BD68-4632-9FDD-EFC0A610B2C4}"/>
    <dgm:cxn modelId="{A79B1728-0A59-4A33-A9B4-7474EE0311B2}" srcId="{5C25DFF8-1998-4CE4-98EC-EB08FECCDDCD}" destId="{9555201A-2459-49F4-9CBD-7A6AF61321CB}" srcOrd="1" destOrd="0" parTransId="{7DD2A32C-790E-4807-964F-A7EBD2B83F0B}" sibTransId="{E737F3C8-89C2-4127-93BB-35BE9E80482B}"/>
    <dgm:cxn modelId="{EEA3B0E2-36AC-4E37-8286-58584924AAB9}" type="presOf" srcId="{AC8702C2-9524-489F-AAAD-A6C1554B88B0}" destId="{65824696-6A21-43B9-BF8A-45EDE2E98BF0}" srcOrd="0" destOrd="0" presId="urn:microsoft.com/office/officeart/2005/8/layout/hierarchy2"/>
    <dgm:cxn modelId="{79163C5D-BCC4-4601-9799-C3B032A40B0C}" type="presOf" srcId="{F7EEF642-D9DD-4F29-81B4-9796A7768995}" destId="{988F5FEA-7518-4A9B-B277-09A83DFBD17E}" srcOrd="1" destOrd="0" presId="urn:microsoft.com/office/officeart/2005/8/layout/hierarchy2"/>
    <dgm:cxn modelId="{8E8CEC2F-5652-40FF-AE42-C22B3A5876A8}" type="presOf" srcId="{56214CA7-E47C-4E6A-8463-6CB6D1A075E4}" destId="{4402BBED-D5CA-46DE-9B9C-29185A5E65F6}" srcOrd="0" destOrd="0" presId="urn:microsoft.com/office/officeart/2005/8/layout/hierarchy2"/>
    <dgm:cxn modelId="{83F0AB65-445C-495E-8F28-9550EE2CF4CA}" type="presOf" srcId="{7DD2A32C-790E-4807-964F-A7EBD2B83F0B}" destId="{8FF1686D-E01A-4989-89A2-844C2E1687BD}" srcOrd="0" destOrd="0" presId="urn:microsoft.com/office/officeart/2005/8/layout/hierarchy2"/>
    <dgm:cxn modelId="{1670BC97-BF3D-4D4D-9FCF-4145DDD14682}" srcId="{E812F16E-203E-4952-B532-AFBA4D9A28E2}" destId="{49DEF85B-7ACA-42B5-ABC7-D5A39A1F37A8}" srcOrd="0" destOrd="0" parTransId="{F7EEF642-D9DD-4F29-81B4-9796A7768995}" sibTransId="{B2D47CF5-A273-4187-89BE-98D35AF361C9}"/>
    <dgm:cxn modelId="{3E678FEA-FD40-4240-BAE1-BB1C5D1D7AE8}" type="presOf" srcId="{988AEA14-D4DD-4B3E-9192-DAD5362FFFC1}" destId="{7638EC66-AB80-4C15-953F-874294514725}" srcOrd="0" destOrd="0" presId="urn:microsoft.com/office/officeart/2005/8/layout/hierarchy2"/>
    <dgm:cxn modelId="{15A82DAB-3D12-449A-8AAA-F5801D76F0E6}" type="presOf" srcId="{9555201A-2459-49F4-9CBD-7A6AF61321CB}" destId="{73FA0544-E1E1-4C55-BC24-6443669B4C0A}" srcOrd="0" destOrd="0" presId="urn:microsoft.com/office/officeart/2005/8/layout/hierarchy2"/>
    <dgm:cxn modelId="{79656756-FF78-4A4E-9B1F-46EE570BA1ED}" type="presOf" srcId="{A236BE70-8DD5-4152-A02B-E5496BDA2578}" destId="{EEF82020-B049-4164-851E-A6159DAFDF2E}" srcOrd="1" destOrd="0" presId="urn:microsoft.com/office/officeart/2005/8/layout/hierarchy2"/>
    <dgm:cxn modelId="{53109F78-D6FF-49E0-88E1-DFF30A665870}" type="presParOf" srcId="{BCDA6890-97E3-4122-848F-8ACD8EF74D9C}" destId="{0CD104AD-EF17-4593-B73F-B2BA2F0EE9B1}" srcOrd="0" destOrd="0" presId="urn:microsoft.com/office/officeart/2005/8/layout/hierarchy2"/>
    <dgm:cxn modelId="{FBD7E353-B723-4E1C-8262-93CF9E3D78DD}" type="presParOf" srcId="{0CD104AD-EF17-4593-B73F-B2BA2F0EE9B1}" destId="{2191C51B-45CA-4B2E-89E4-02074A13F7CB}" srcOrd="0" destOrd="0" presId="urn:microsoft.com/office/officeart/2005/8/layout/hierarchy2"/>
    <dgm:cxn modelId="{F75E0473-8993-44C0-91F5-2784E8752263}" type="presParOf" srcId="{0CD104AD-EF17-4593-B73F-B2BA2F0EE9B1}" destId="{7FA7896E-CBF1-41F6-A84A-044390C39637}" srcOrd="1" destOrd="0" presId="urn:microsoft.com/office/officeart/2005/8/layout/hierarchy2"/>
    <dgm:cxn modelId="{B667F65B-6CB6-45E4-8CCF-24954AE49B8E}" type="presParOf" srcId="{7FA7896E-CBF1-41F6-A84A-044390C39637}" destId="{EFD341AA-0FC0-44E8-8174-3DFE1908DB16}" srcOrd="0" destOrd="0" presId="urn:microsoft.com/office/officeart/2005/8/layout/hierarchy2"/>
    <dgm:cxn modelId="{DFF70DA8-B70D-440E-813E-57C57C23F2AC}" type="presParOf" srcId="{EFD341AA-0FC0-44E8-8174-3DFE1908DB16}" destId="{988F5FEA-7518-4A9B-B277-09A83DFBD17E}" srcOrd="0" destOrd="0" presId="urn:microsoft.com/office/officeart/2005/8/layout/hierarchy2"/>
    <dgm:cxn modelId="{6A888BC8-47AF-467F-8035-EBFF3D14E8DB}" type="presParOf" srcId="{7FA7896E-CBF1-41F6-A84A-044390C39637}" destId="{5E82A699-1F80-401E-9CD1-7494792CA08D}" srcOrd="1" destOrd="0" presId="urn:microsoft.com/office/officeart/2005/8/layout/hierarchy2"/>
    <dgm:cxn modelId="{3DC8FC86-09C4-4F18-85DD-14A9E7EBCCF1}" type="presParOf" srcId="{5E82A699-1F80-401E-9CD1-7494792CA08D}" destId="{51D9D9D8-D3E4-473E-A7A2-E66A8545E9FA}" srcOrd="0" destOrd="0" presId="urn:microsoft.com/office/officeart/2005/8/layout/hierarchy2"/>
    <dgm:cxn modelId="{1B726093-6ECA-4DC3-9DFA-D39B5C25F93A}" type="presParOf" srcId="{5E82A699-1F80-401E-9CD1-7494792CA08D}" destId="{BEBBC819-F568-469A-B470-9E65C2004B98}" srcOrd="1" destOrd="0" presId="urn:microsoft.com/office/officeart/2005/8/layout/hierarchy2"/>
    <dgm:cxn modelId="{E5071F41-5FC5-4F26-8391-49ABE397D827}" type="presParOf" srcId="{BEBBC819-F568-469A-B470-9E65C2004B98}" destId="{17B40B3F-E35C-4CC5-9367-BAB605E06CC2}" srcOrd="0" destOrd="0" presId="urn:microsoft.com/office/officeart/2005/8/layout/hierarchy2"/>
    <dgm:cxn modelId="{1C80ABD5-9760-490E-B82B-D6A8B219429C}" type="presParOf" srcId="{17B40B3F-E35C-4CC5-9367-BAB605E06CC2}" destId="{EEF82020-B049-4164-851E-A6159DAFDF2E}" srcOrd="0" destOrd="0" presId="urn:microsoft.com/office/officeart/2005/8/layout/hierarchy2"/>
    <dgm:cxn modelId="{07538E76-3E92-4197-AD27-5F4284B08534}" type="presParOf" srcId="{BEBBC819-F568-469A-B470-9E65C2004B98}" destId="{3ECB50A5-3F60-4031-B2E1-7BFF3AD8B569}" srcOrd="1" destOrd="0" presId="urn:microsoft.com/office/officeart/2005/8/layout/hierarchy2"/>
    <dgm:cxn modelId="{339B851A-359A-4392-A9AB-249B74789A08}" type="presParOf" srcId="{3ECB50A5-3F60-4031-B2E1-7BFF3AD8B569}" destId="{8432DB9D-F0C0-41D7-9CC5-5B80B03F14B8}" srcOrd="0" destOrd="0" presId="urn:microsoft.com/office/officeart/2005/8/layout/hierarchy2"/>
    <dgm:cxn modelId="{217A89A6-8CF8-4E82-8435-9FBB928A821E}" type="presParOf" srcId="{3ECB50A5-3F60-4031-B2E1-7BFF3AD8B569}" destId="{ACE60ACA-92FC-4A0E-B868-490214ACAFD2}" srcOrd="1" destOrd="0" presId="urn:microsoft.com/office/officeart/2005/8/layout/hierarchy2"/>
    <dgm:cxn modelId="{6D772A6D-1BC4-4E95-BC69-B42EF28A47D5}" type="presParOf" srcId="{BEBBC819-F568-469A-B470-9E65C2004B98}" destId="{0D3646EB-6FA7-46CF-8EE5-7DC001A5E99D}" srcOrd="2" destOrd="0" presId="urn:microsoft.com/office/officeart/2005/8/layout/hierarchy2"/>
    <dgm:cxn modelId="{BBD0F746-3029-4F4B-901D-EB9602BAEB39}" type="presParOf" srcId="{0D3646EB-6FA7-46CF-8EE5-7DC001A5E99D}" destId="{760688C1-CD7C-43A5-B57A-EB244EAF9F01}" srcOrd="0" destOrd="0" presId="urn:microsoft.com/office/officeart/2005/8/layout/hierarchy2"/>
    <dgm:cxn modelId="{32B160E5-0B94-4685-98F8-B41DCF38510B}" type="presParOf" srcId="{BEBBC819-F568-469A-B470-9E65C2004B98}" destId="{BF952FA0-DAFF-4DE2-95DB-56B0A777AC3D}" srcOrd="3" destOrd="0" presId="urn:microsoft.com/office/officeart/2005/8/layout/hierarchy2"/>
    <dgm:cxn modelId="{DE53E830-6973-4734-81E3-E9E8866A053B}" type="presParOf" srcId="{BF952FA0-DAFF-4DE2-95DB-56B0A777AC3D}" destId="{65824696-6A21-43B9-BF8A-45EDE2E98BF0}" srcOrd="0" destOrd="0" presId="urn:microsoft.com/office/officeart/2005/8/layout/hierarchy2"/>
    <dgm:cxn modelId="{61639596-522C-4F8C-AE61-11384D426B5B}" type="presParOf" srcId="{BF952FA0-DAFF-4DE2-95DB-56B0A777AC3D}" destId="{28C52686-5545-4FDB-96BD-C001CF976C6E}" srcOrd="1" destOrd="0" presId="urn:microsoft.com/office/officeart/2005/8/layout/hierarchy2"/>
    <dgm:cxn modelId="{2F9E2E1D-DE96-4015-A946-F4DD6C59E200}" type="presParOf" srcId="{BEBBC819-F568-469A-B470-9E65C2004B98}" destId="{8CF4158A-C244-4F4B-95CF-BAA54217A2DA}" srcOrd="4" destOrd="0" presId="urn:microsoft.com/office/officeart/2005/8/layout/hierarchy2"/>
    <dgm:cxn modelId="{CC5E31A9-ACED-44A6-9F36-B3E802B69F7A}" type="presParOf" srcId="{8CF4158A-C244-4F4B-95CF-BAA54217A2DA}" destId="{4EAF95CD-3565-4644-8480-F8AA5F0BDAFF}" srcOrd="0" destOrd="0" presId="urn:microsoft.com/office/officeart/2005/8/layout/hierarchy2"/>
    <dgm:cxn modelId="{D1289F4F-B8E6-414D-9899-A4C4957DA08D}" type="presParOf" srcId="{BEBBC819-F568-469A-B470-9E65C2004B98}" destId="{B43BA788-9495-4FAC-BFA0-10CE6AFC4487}" srcOrd="5" destOrd="0" presId="urn:microsoft.com/office/officeart/2005/8/layout/hierarchy2"/>
    <dgm:cxn modelId="{741DBF30-76E8-4905-AEA9-E9BD10C43B18}" type="presParOf" srcId="{B43BA788-9495-4FAC-BFA0-10CE6AFC4487}" destId="{7638EC66-AB80-4C15-953F-874294514725}" srcOrd="0" destOrd="0" presId="urn:microsoft.com/office/officeart/2005/8/layout/hierarchy2"/>
    <dgm:cxn modelId="{8811C35A-F227-45C5-A0E7-3868A5610492}" type="presParOf" srcId="{B43BA788-9495-4FAC-BFA0-10CE6AFC4487}" destId="{7A0588FD-6454-4EDE-BCA5-BE065ABD18E2}" srcOrd="1" destOrd="0" presId="urn:microsoft.com/office/officeart/2005/8/layout/hierarchy2"/>
    <dgm:cxn modelId="{4761B72B-0816-479F-BED6-E19C9AEDCAFA}" type="presParOf" srcId="{BEBBC819-F568-469A-B470-9E65C2004B98}" destId="{4402BBED-D5CA-46DE-9B9C-29185A5E65F6}" srcOrd="6" destOrd="0" presId="urn:microsoft.com/office/officeart/2005/8/layout/hierarchy2"/>
    <dgm:cxn modelId="{7353F6F5-53D8-44FF-96CA-43D864E055FB}" type="presParOf" srcId="{4402BBED-D5CA-46DE-9B9C-29185A5E65F6}" destId="{CE49D96B-6F25-467A-8FEA-763B889A8F73}" srcOrd="0" destOrd="0" presId="urn:microsoft.com/office/officeart/2005/8/layout/hierarchy2"/>
    <dgm:cxn modelId="{8577E48F-93B4-4887-AEC9-8527CD363F47}" type="presParOf" srcId="{BEBBC819-F568-469A-B470-9E65C2004B98}" destId="{F819D472-828B-46C2-BA96-83419CC7C449}" srcOrd="7" destOrd="0" presId="urn:microsoft.com/office/officeart/2005/8/layout/hierarchy2"/>
    <dgm:cxn modelId="{A16CF70E-2A36-4CCB-A191-4048CC0F35F4}" type="presParOf" srcId="{F819D472-828B-46C2-BA96-83419CC7C449}" destId="{36896B39-AD25-4A87-BD5D-A1CC850EB2EC}" srcOrd="0" destOrd="0" presId="urn:microsoft.com/office/officeart/2005/8/layout/hierarchy2"/>
    <dgm:cxn modelId="{D0477473-0D80-4140-B675-5B0B157DD352}" type="presParOf" srcId="{F819D472-828B-46C2-BA96-83419CC7C449}" destId="{4F888020-F0EE-4C26-ACF9-96D2324B336B}" srcOrd="1" destOrd="0" presId="urn:microsoft.com/office/officeart/2005/8/layout/hierarchy2"/>
    <dgm:cxn modelId="{A32F30B0-DD2B-403C-8262-3201123EB240}" type="presParOf" srcId="{7FA7896E-CBF1-41F6-A84A-044390C39637}" destId="{80296A1D-21F3-434A-9ED9-D126FA0ADCE4}" srcOrd="2" destOrd="0" presId="urn:microsoft.com/office/officeart/2005/8/layout/hierarchy2"/>
    <dgm:cxn modelId="{20300AFB-FAFC-4374-8B0D-F7C5858A6BDF}" type="presParOf" srcId="{80296A1D-21F3-434A-9ED9-D126FA0ADCE4}" destId="{E96ECACA-4A90-4686-B804-274EDF1D0FC8}" srcOrd="0" destOrd="0" presId="urn:microsoft.com/office/officeart/2005/8/layout/hierarchy2"/>
    <dgm:cxn modelId="{ADC556B4-9F65-4610-81A5-EA9FF3A47197}" type="presParOf" srcId="{7FA7896E-CBF1-41F6-A84A-044390C39637}" destId="{32F7E486-9680-4F63-8A93-FBA5E9C6E466}" srcOrd="3" destOrd="0" presId="urn:microsoft.com/office/officeart/2005/8/layout/hierarchy2"/>
    <dgm:cxn modelId="{882FEB94-640F-4531-8D8C-8D083D8F3B64}" type="presParOf" srcId="{32F7E486-9680-4F63-8A93-FBA5E9C6E466}" destId="{8AAF163C-16F0-4703-A6C5-344DCD85BD4F}" srcOrd="0" destOrd="0" presId="urn:microsoft.com/office/officeart/2005/8/layout/hierarchy2"/>
    <dgm:cxn modelId="{396CDAAC-CB6B-4799-B9E4-5C3CD3C42E61}" type="presParOf" srcId="{32F7E486-9680-4F63-8A93-FBA5E9C6E466}" destId="{A3F29DC3-2542-4CED-8C47-3AC5CFA5304A}" srcOrd="1" destOrd="0" presId="urn:microsoft.com/office/officeart/2005/8/layout/hierarchy2"/>
    <dgm:cxn modelId="{E7797EDD-47CF-4CBA-8EDD-CDE19516616A}" type="presParOf" srcId="{A3F29DC3-2542-4CED-8C47-3AC5CFA5304A}" destId="{92EA5ABE-BBC4-4FB9-B0EE-CCF8C4BA3B5B}" srcOrd="0" destOrd="0" presId="urn:microsoft.com/office/officeart/2005/8/layout/hierarchy2"/>
    <dgm:cxn modelId="{E2EB888A-E55B-47E7-A2AD-85466C8A51C8}" type="presParOf" srcId="{92EA5ABE-BBC4-4FB9-B0EE-CCF8C4BA3B5B}" destId="{DDCAA202-7D19-408A-A411-BAD01576BFA8}" srcOrd="0" destOrd="0" presId="urn:microsoft.com/office/officeart/2005/8/layout/hierarchy2"/>
    <dgm:cxn modelId="{4DB4D1E0-8700-431B-B604-B98E7BF42181}" type="presParOf" srcId="{A3F29DC3-2542-4CED-8C47-3AC5CFA5304A}" destId="{E586683C-FF18-4B80-AD8E-CF345918FBEB}" srcOrd="1" destOrd="0" presId="urn:microsoft.com/office/officeart/2005/8/layout/hierarchy2"/>
    <dgm:cxn modelId="{5D110110-D63E-416F-8FD7-388118302EC3}" type="presParOf" srcId="{E586683C-FF18-4B80-AD8E-CF345918FBEB}" destId="{61767CDB-570A-4FD1-9C8E-41E7607E0E3B}" srcOrd="0" destOrd="0" presId="urn:microsoft.com/office/officeart/2005/8/layout/hierarchy2"/>
    <dgm:cxn modelId="{4E90C041-40B2-40E7-B81B-A474960204DA}" type="presParOf" srcId="{E586683C-FF18-4B80-AD8E-CF345918FBEB}" destId="{1887912B-40BC-42FE-80FE-5C923D79B2DA}" srcOrd="1" destOrd="0" presId="urn:microsoft.com/office/officeart/2005/8/layout/hierarchy2"/>
    <dgm:cxn modelId="{4D04FA5C-1232-4ACB-80F2-ED1F9AC84FAB}" type="presParOf" srcId="{A3F29DC3-2542-4CED-8C47-3AC5CFA5304A}" destId="{8FF1686D-E01A-4989-89A2-844C2E1687BD}" srcOrd="2" destOrd="0" presId="urn:microsoft.com/office/officeart/2005/8/layout/hierarchy2"/>
    <dgm:cxn modelId="{944CE2F8-AE3D-4940-A34C-D49AB4AA4B2B}" type="presParOf" srcId="{8FF1686D-E01A-4989-89A2-844C2E1687BD}" destId="{BB9737B7-CCF3-4EB4-A8E6-D2F8662692AE}" srcOrd="0" destOrd="0" presId="urn:microsoft.com/office/officeart/2005/8/layout/hierarchy2"/>
    <dgm:cxn modelId="{7B3C43A1-DDC7-4141-8451-51AEA4F309CD}" type="presParOf" srcId="{A3F29DC3-2542-4CED-8C47-3AC5CFA5304A}" destId="{2D4EFD1B-5542-414F-A72F-4F6A2138459C}" srcOrd="3" destOrd="0" presId="urn:microsoft.com/office/officeart/2005/8/layout/hierarchy2"/>
    <dgm:cxn modelId="{62E7617D-09D0-480F-95DE-D9B1F1289369}" type="presParOf" srcId="{2D4EFD1B-5542-414F-A72F-4F6A2138459C}" destId="{73FA0544-E1E1-4C55-BC24-6443669B4C0A}" srcOrd="0" destOrd="0" presId="urn:microsoft.com/office/officeart/2005/8/layout/hierarchy2"/>
    <dgm:cxn modelId="{C910DB2E-0057-4CF5-A5F5-0F44F9F59D5E}" type="presParOf" srcId="{2D4EFD1B-5542-414F-A72F-4F6A2138459C}" destId="{D8A25A9B-5DA9-4ADB-9204-FDCACAA1E3EA}" srcOrd="1" destOrd="0" presId="urn:microsoft.com/office/officeart/2005/8/layout/hierarchy2"/>
    <dgm:cxn modelId="{84EA5B6A-6937-4145-82F3-4225D7813A7A}" type="presParOf" srcId="{7FA7896E-CBF1-41F6-A84A-044390C39637}" destId="{DAA7A66A-7C4A-44F2-8700-067626A4DE3D}" srcOrd="4" destOrd="0" presId="urn:microsoft.com/office/officeart/2005/8/layout/hierarchy2"/>
    <dgm:cxn modelId="{FC184A52-82C7-4C5C-9FB8-BBF9D34E11D2}" type="presParOf" srcId="{DAA7A66A-7C4A-44F2-8700-067626A4DE3D}" destId="{68BEFDB0-ADE5-486C-A571-E1A2ED64FD0B}" srcOrd="0" destOrd="0" presId="urn:microsoft.com/office/officeart/2005/8/layout/hierarchy2"/>
    <dgm:cxn modelId="{EC7FB132-B01D-4D3C-9242-9C5227FA6637}" type="presParOf" srcId="{7FA7896E-CBF1-41F6-A84A-044390C39637}" destId="{53618601-1C0D-437C-B172-69FC7BB0B44C}" srcOrd="5" destOrd="0" presId="urn:microsoft.com/office/officeart/2005/8/layout/hierarchy2"/>
    <dgm:cxn modelId="{B9F438EB-F384-432F-80EE-7CD69B10F023}" type="presParOf" srcId="{53618601-1C0D-437C-B172-69FC7BB0B44C}" destId="{16ADAAF9-8C48-4C9D-98F0-3B92E82B5BB2}" srcOrd="0" destOrd="0" presId="urn:microsoft.com/office/officeart/2005/8/layout/hierarchy2"/>
    <dgm:cxn modelId="{407F6B4E-DE49-43ED-9294-3FF1F089735B}" type="presParOf" srcId="{53618601-1C0D-437C-B172-69FC7BB0B44C}" destId="{8D742556-AED0-418F-A06B-872340B8CBB7}" srcOrd="1" destOrd="0" presId="urn:microsoft.com/office/officeart/2005/8/layout/hierarchy2"/>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91C51B-45CA-4B2E-89E4-02074A13F7CB}">
      <dsp:nvSpPr>
        <dsp:cNvPr id="0" name=""/>
        <dsp:cNvSpPr/>
      </dsp:nvSpPr>
      <dsp:spPr>
        <a:xfrm>
          <a:off x="0" y="1297773"/>
          <a:ext cx="1078577" cy="404491"/>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solidFill>
                <a:schemeClr val="accent5">
                  <a:lumMod val="50000"/>
                </a:schemeClr>
              </a:solidFill>
            </a:rPr>
            <a:t>BBT </a:t>
          </a:r>
          <a:r>
            <a:rPr lang="fr-FR" sz="900" kern="1200" dirty="0" err="1" smtClean="0">
              <a:solidFill>
                <a:schemeClr val="accent5">
                  <a:lumMod val="50000"/>
                </a:schemeClr>
              </a:solidFill>
            </a:rPr>
            <a:t>Material</a:t>
          </a:r>
          <a:r>
            <a:rPr lang="fr-FR" sz="900" kern="1200" dirty="0" smtClean="0">
              <a:solidFill>
                <a:schemeClr val="accent5">
                  <a:lumMod val="50000"/>
                </a:schemeClr>
              </a:solidFill>
            </a:rPr>
            <a:t> </a:t>
          </a:r>
          <a:r>
            <a:rPr lang="fr-FR" sz="900" kern="1200" dirty="0" err="1" smtClean="0">
              <a:solidFill>
                <a:schemeClr val="accent5">
                  <a:lumMod val="50000"/>
                </a:schemeClr>
              </a:solidFill>
            </a:rPr>
            <a:t>things</a:t>
          </a:r>
          <a:endParaRPr lang="fr-FR" sz="900" kern="1200" dirty="0">
            <a:solidFill>
              <a:schemeClr val="accent5">
                <a:lumMod val="50000"/>
              </a:schemeClr>
            </a:solidFill>
          </a:endParaRPr>
        </a:p>
      </dsp:txBody>
      <dsp:txXfrm>
        <a:off x="0" y="1297773"/>
        <a:ext cx="1078577" cy="404491"/>
      </dsp:txXfrm>
    </dsp:sp>
    <dsp:sp modelId="{EFD341AA-0FC0-44E8-8174-3DFE1908DB16}">
      <dsp:nvSpPr>
        <dsp:cNvPr id="0" name=""/>
        <dsp:cNvSpPr/>
      </dsp:nvSpPr>
      <dsp:spPr>
        <a:xfrm rot="17954100">
          <a:off x="902824" y="1187964"/>
          <a:ext cx="687061" cy="24565"/>
        </a:xfrm>
        <a:custGeom>
          <a:avLst/>
          <a:gdLst/>
          <a:ahLst/>
          <a:cxnLst/>
          <a:rect l="0" t="0" r="0" b="0"/>
          <a:pathLst>
            <a:path>
              <a:moveTo>
                <a:pt x="0" y="12282"/>
              </a:moveTo>
              <a:lnTo>
                <a:pt x="687061" y="1228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7954100">
        <a:off x="1229179" y="1183070"/>
        <a:ext cx="34353" cy="34353"/>
      </dsp:txXfrm>
    </dsp:sp>
    <dsp:sp modelId="{51D9D9D8-D3E4-473E-A7A2-E66A8545E9FA}">
      <dsp:nvSpPr>
        <dsp:cNvPr id="0" name=""/>
        <dsp:cNvSpPr/>
      </dsp:nvSpPr>
      <dsp:spPr>
        <a:xfrm>
          <a:off x="1414133" y="698227"/>
          <a:ext cx="1138749"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solidFill>
                <a:schemeClr val="accent2">
                  <a:lumMod val="50000"/>
                </a:schemeClr>
              </a:solidFill>
            </a:rPr>
            <a:t>P2 Buildings</a:t>
          </a:r>
          <a:endParaRPr lang="fr-FR" sz="900" kern="1200" dirty="0">
            <a:solidFill>
              <a:schemeClr val="accent2">
                <a:lumMod val="50000"/>
              </a:schemeClr>
            </a:solidFill>
          </a:endParaRPr>
        </a:p>
      </dsp:txBody>
      <dsp:txXfrm>
        <a:off x="1414133" y="698227"/>
        <a:ext cx="1138749" cy="404491"/>
      </dsp:txXfrm>
    </dsp:sp>
    <dsp:sp modelId="{17B40B3F-E35C-4CC5-9367-BAB605E06CC2}">
      <dsp:nvSpPr>
        <dsp:cNvPr id="0" name=""/>
        <dsp:cNvSpPr/>
      </dsp:nvSpPr>
      <dsp:spPr>
        <a:xfrm rot="17692822">
          <a:off x="2330113" y="539316"/>
          <a:ext cx="769133" cy="24565"/>
        </a:xfrm>
        <a:custGeom>
          <a:avLst/>
          <a:gdLst/>
          <a:ahLst/>
          <a:cxnLst/>
          <a:rect l="0" t="0" r="0" b="0"/>
          <a:pathLst>
            <a:path>
              <a:moveTo>
                <a:pt x="0" y="12282"/>
              </a:moveTo>
              <a:lnTo>
                <a:pt x="769133" y="12282"/>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7692822">
        <a:off x="2695451" y="532371"/>
        <a:ext cx="38456" cy="38456"/>
      </dsp:txXfrm>
    </dsp:sp>
    <dsp:sp modelId="{8432DB9D-F0C0-41D7-9CC5-5B80B03F14B8}">
      <dsp:nvSpPr>
        <dsp:cNvPr id="0" name=""/>
        <dsp:cNvSpPr/>
      </dsp:nvSpPr>
      <dsp:spPr>
        <a:xfrm>
          <a:off x="2876476" y="479"/>
          <a:ext cx="1138749"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err="1" smtClean="0">
              <a:solidFill>
                <a:schemeClr val="accent2">
                  <a:lumMod val="50000"/>
                </a:schemeClr>
              </a:solidFill>
            </a:rPr>
            <a:t>Built</a:t>
          </a:r>
          <a:r>
            <a:rPr lang="fr-FR" sz="900" kern="1200" dirty="0" smtClean="0">
              <a:solidFill>
                <a:schemeClr val="accent2">
                  <a:lumMod val="50000"/>
                </a:schemeClr>
              </a:solidFill>
            </a:rPr>
            <a:t> complexes</a:t>
          </a:r>
          <a:endParaRPr lang="fr-FR" sz="900" kern="1200" dirty="0">
            <a:solidFill>
              <a:schemeClr val="accent2">
                <a:lumMod val="50000"/>
              </a:schemeClr>
            </a:solidFill>
          </a:endParaRPr>
        </a:p>
      </dsp:txBody>
      <dsp:txXfrm>
        <a:off x="2876476" y="479"/>
        <a:ext cx="1138749" cy="404491"/>
      </dsp:txXfrm>
    </dsp:sp>
    <dsp:sp modelId="{0D3646EB-6FA7-46CF-8EE5-7DC001A5E99D}">
      <dsp:nvSpPr>
        <dsp:cNvPr id="0" name=""/>
        <dsp:cNvSpPr/>
      </dsp:nvSpPr>
      <dsp:spPr>
        <a:xfrm rot="19457599">
          <a:off x="2515426" y="771899"/>
          <a:ext cx="398506" cy="24565"/>
        </a:xfrm>
        <a:custGeom>
          <a:avLst/>
          <a:gdLst/>
          <a:ahLst/>
          <a:cxnLst/>
          <a:rect l="0" t="0" r="0" b="0"/>
          <a:pathLst>
            <a:path>
              <a:moveTo>
                <a:pt x="0" y="12282"/>
              </a:moveTo>
              <a:lnTo>
                <a:pt x="398506" y="12282"/>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9457599">
        <a:off x="2704717" y="774219"/>
        <a:ext cx="19925" cy="19925"/>
      </dsp:txXfrm>
    </dsp:sp>
    <dsp:sp modelId="{65824696-6A21-43B9-BF8A-45EDE2E98BF0}">
      <dsp:nvSpPr>
        <dsp:cNvPr id="0" name=""/>
        <dsp:cNvSpPr/>
      </dsp:nvSpPr>
      <dsp:spPr>
        <a:xfrm>
          <a:off x="2876476" y="465645"/>
          <a:ext cx="1138749"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err="1" smtClean="0">
              <a:solidFill>
                <a:schemeClr val="accent2">
                  <a:lumMod val="50000"/>
                </a:schemeClr>
              </a:solidFill>
            </a:rPr>
            <a:t>Built</a:t>
          </a:r>
          <a:r>
            <a:rPr lang="fr-FR" sz="900" kern="1200" dirty="0" smtClean="0">
              <a:solidFill>
                <a:schemeClr val="accent2">
                  <a:lumMod val="50000"/>
                </a:schemeClr>
              </a:solidFill>
            </a:rPr>
            <a:t> </a:t>
          </a:r>
          <a:r>
            <a:rPr lang="fr-FR" sz="900" kern="1200" dirty="0" err="1" smtClean="0">
              <a:solidFill>
                <a:schemeClr val="accent2">
                  <a:lumMod val="50000"/>
                </a:schemeClr>
              </a:solidFill>
            </a:rPr>
            <a:t>units</a:t>
          </a:r>
          <a:endParaRPr lang="fr-FR" sz="900" kern="1200" dirty="0">
            <a:solidFill>
              <a:schemeClr val="accent2">
                <a:lumMod val="50000"/>
              </a:schemeClr>
            </a:solidFill>
          </a:endParaRPr>
        </a:p>
      </dsp:txBody>
      <dsp:txXfrm>
        <a:off x="2876476" y="465645"/>
        <a:ext cx="1138749" cy="404491"/>
      </dsp:txXfrm>
    </dsp:sp>
    <dsp:sp modelId="{8CF4158A-C244-4F4B-95CF-BAA54217A2DA}">
      <dsp:nvSpPr>
        <dsp:cNvPr id="0" name=""/>
        <dsp:cNvSpPr/>
      </dsp:nvSpPr>
      <dsp:spPr>
        <a:xfrm rot="2142401">
          <a:off x="2515426" y="1004482"/>
          <a:ext cx="398506" cy="24565"/>
        </a:xfrm>
        <a:custGeom>
          <a:avLst/>
          <a:gdLst/>
          <a:ahLst/>
          <a:cxnLst/>
          <a:rect l="0" t="0" r="0" b="0"/>
          <a:pathLst>
            <a:path>
              <a:moveTo>
                <a:pt x="0" y="12282"/>
              </a:moveTo>
              <a:lnTo>
                <a:pt x="398506" y="12282"/>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142401">
        <a:off x="2704717" y="1006802"/>
        <a:ext cx="19925" cy="19925"/>
      </dsp:txXfrm>
    </dsp:sp>
    <dsp:sp modelId="{7638EC66-AB80-4C15-953F-874294514725}">
      <dsp:nvSpPr>
        <dsp:cNvPr id="0" name=""/>
        <dsp:cNvSpPr/>
      </dsp:nvSpPr>
      <dsp:spPr>
        <a:xfrm>
          <a:off x="2876476" y="930810"/>
          <a:ext cx="1138749"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err="1" smtClean="0">
              <a:solidFill>
                <a:schemeClr val="accent2">
                  <a:lumMod val="50000"/>
                </a:schemeClr>
              </a:solidFill>
            </a:rPr>
            <a:t>Infrastrucutres</a:t>
          </a:r>
          <a:endParaRPr lang="fr-FR" sz="900" kern="1200" dirty="0">
            <a:solidFill>
              <a:schemeClr val="accent2">
                <a:lumMod val="50000"/>
              </a:schemeClr>
            </a:solidFill>
          </a:endParaRPr>
        </a:p>
      </dsp:txBody>
      <dsp:txXfrm>
        <a:off x="2876476" y="930810"/>
        <a:ext cx="1138749" cy="404491"/>
      </dsp:txXfrm>
    </dsp:sp>
    <dsp:sp modelId="{4402BBED-D5CA-46DE-9B9C-29185A5E65F6}">
      <dsp:nvSpPr>
        <dsp:cNvPr id="0" name=""/>
        <dsp:cNvSpPr/>
      </dsp:nvSpPr>
      <dsp:spPr>
        <a:xfrm rot="3907178">
          <a:off x="2330113" y="1237065"/>
          <a:ext cx="769133" cy="24565"/>
        </a:xfrm>
        <a:custGeom>
          <a:avLst/>
          <a:gdLst/>
          <a:ahLst/>
          <a:cxnLst/>
          <a:rect l="0" t="0" r="0" b="0"/>
          <a:pathLst>
            <a:path>
              <a:moveTo>
                <a:pt x="0" y="12282"/>
              </a:moveTo>
              <a:lnTo>
                <a:pt x="769133" y="12282"/>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3907178">
        <a:off x="2695451" y="1230119"/>
        <a:ext cx="38456" cy="38456"/>
      </dsp:txXfrm>
    </dsp:sp>
    <dsp:sp modelId="{36896B39-AD25-4A87-BD5D-A1CC850EB2EC}">
      <dsp:nvSpPr>
        <dsp:cNvPr id="0" name=""/>
        <dsp:cNvSpPr/>
      </dsp:nvSpPr>
      <dsp:spPr>
        <a:xfrm>
          <a:off x="2876476" y="1395976"/>
          <a:ext cx="1153335"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solidFill>
                <a:schemeClr val="accent2">
                  <a:lumMod val="50000"/>
                </a:schemeClr>
              </a:solidFill>
            </a:rPr>
            <a:t>Structural parts of buildings</a:t>
          </a:r>
          <a:endParaRPr lang="fr-FR" sz="900" kern="1200" dirty="0">
            <a:solidFill>
              <a:schemeClr val="accent2">
                <a:lumMod val="50000"/>
              </a:schemeClr>
            </a:solidFill>
          </a:endParaRPr>
        </a:p>
      </dsp:txBody>
      <dsp:txXfrm>
        <a:off x="2876476" y="1395976"/>
        <a:ext cx="1153335" cy="404491"/>
      </dsp:txXfrm>
    </dsp:sp>
    <dsp:sp modelId="{80296A1D-21F3-434A-9ED9-D126FA0ADCE4}">
      <dsp:nvSpPr>
        <dsp:cNvPr id="0" name=""/>
        <dsp:cNvSpPr/>
      </dsp:nvSpPr>
      <dsp:spPr>
        <a:xfrm rot="4028446">
          <a:off x="814459" y="1885712"/>
          <a:ext cx="863791" cy="24565"/>
        </a:xfrm>
        <a:custGeom>
          <a:avLst/>
          <a:gdLst/>
          <a:ahLst/>
          <a:cxnLst/>
          <a:rect l="0" t="0" r="0" b="0"/>
          <a:pathLst>
            <a:path>
              <a:moveTo>
                <a:pt x="0" y="12282"/>
              </a:moveTo>
              <a:lnTo>
                <a:pt x="863791" y="1228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4028446">
        <a:off x="1224760" y="1876400"/>
        <a:ext cx="43189" cy="43189"/>
      </dsp:txXfrm>
    </dsp:sp>
    <dsp:sp modelId="{8AAF163C-16F0-4703-A6C5-344DCD85BD4F}">
      <dsp:nvSpPr>
        <dsp:cNvPr id="0" name=""/>
        <dsp:cNvSpPr/>
      </dsp:nvSpPr>
      <dsp:spPr>
        <a:xfrm>
          <a:off x="1414133" y="2093725"/>
          <a:ext cx="1138749"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solidFill>
                <a:schemeClr val="accent2">
                  <a:lumMod val="50000"/>
                </a:schemeClr>
              </a:solidFill>
            </a:rPr>
            <a:t>P2 Mobile </a:t>
          </a:r>
          <a:r>
            <a:rPr lang="fr-FR" sz="900" kern="1200" dirty="0" err="1" smtClean="0">
              <a:solidFill>
                <a:schemeClr val="accent2">
                  <a:lumMod val="50000"/>
                </a:schemeClr>
              </a:solidFill>
            </a:rPr>
            <a:t>objects</a:t>
          </a:r>
          <a:endParaRPr lang="fr-FR" sz="900" kern="1200" dirty="0">
            <a:solidFill>
              <a:schemeClr val="accent2">
                <a:lumMod val="50000"/>
              </a:schemeClr>
            </a:solidFill>
          </a:endParaRPr>
        </a:p>
      </dsp:txBody>
      <dsp:txXfrm>
        <a:off x="1414133" y="2093725"/>
        <a:ext cx="1138749" cy="404491"/>
      </dsp:txXfrm>
    </dsp:sp>
    <dsp:sp modelId="{92EA5ABE-BBC4-4FB9-B0EE-CCF8C4BA3B5B}">
      <dsp:nvSpPr>
        <dsp:cNvPr id="0" name=""/>
        <dsp:cNvSpPr/>
      </dsp:nvSpPr>
      <dsp:spPr>
        <a:xfrm rot="19457599">
          <a:off x="2515426" y="2167396"/>
          <a:ext cx="398506" cy="24565"/>
        </a:xfrm>
        <a:custGeom>
          <a:avLst/>
          <a:gdLst/>
          <a:ahLst/>
          <a:cxnLst/>
          <a:rect l="0" t="0" r="0" b="0"/>
          <a:pathLst>
            <a:path>
              <a:moveTo>
                <a:pt x="0" y="12282"/>
              </a:moveTo>
              <a:lnTo>
                <a:pt x="398506" y="12282"/>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9457599">
        <a:off x="2704717" y="2169716"/>
        <a:ext cx="19925" cy="19925"/>
      </dsp:txXfrm>
    </dsp:sp>
    <dsp:sp modelId="{61767CDB-570A-4FD1-9C8E-41E7607E0E3B}">
      <dsp:nvSpPr>
        <dsp:cNvPr id="0" name=""/>
        <dsp:cNvSpPr/>
      </dsp:nvSpPr>
      <dsp:spPr>
        <a:xfrm>
          <a:off x="2876476" y="1861142"/>
          <a:ext cx="1153335"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err="1" smtClean="0">
              <a:solidFill>
                <a:schemeClr val="accent2">
                  <a:lumMod val="50000"/>
                </a:schemeClr>
              </a:solidFill>
            </a:rPr>
            <a:t>Objects</a:t>
          </a:r>
          <a:endParaRPr lang="fr-FR" sz="900" kern="1200" dirty="0">
            <a:solidFill>
              <a:schemeClr val="accent2">
                <a:lumMod val="50000"/>
              </a:schemeClr>
            </a:solidFill>
          </a:endParaRPr>
        </a:p>
      </dsp:txBody>
      <dsp:txXfrm>
        <a:off x="2876476" y="1861142"/>
        <a:ext cx="1153335" cy="404491"/>
      </dsp:txXfrm>
    </dsp:sp>
    <dsp:sp modelId="{8FF1686D-E01A-4989-89A2-844C2E1687BD}">
      <dsp:nvSpPr>
        <dsp:cNvPr id="0" name=""/>
        <dsp:cNvSpPr/>
      </dsp:nvSpPr>
      <dsp:spPr>
        <a:xfrm rot="2142401">
          <a:off x="2515426" y="2399979"/>
          <a:ext cx="398506" cy="24565"/>
        </a:xfrm>
        <a:custGeom>
          <a:avLst/>
          <a:gdLst/>
          <a:ahLst/>
          <a:cxnLst/>
          <a:rect l="0" t="0" r="0" b="0"/>
          <a:pathLst>
            <a:path>
              <a:moveTo>
                <a:pt x="0" y="12282"/>
              </a:moveTo>
              <a:lnTo>
                <a:pt x="398506" y="12282"/>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142401">
        <a:off x="2704717" y="2402299"/>
        <a:ext cx="19925" cy="19925"/>
      </dsp:txXfrm>
    </dsp:sp>
    <dsp:sp modelId="{73FA0544-E1E1-4C55-BC24-6443669B4C0A}">
      <dsp:nvSpPr>
        <dsp:cNvPr id="0" name=""/>
        <dsp:cNvSpPr/>
      </dsp:nvSpPr>
      <dsp:spPr>
        <a:xfrm>
          <a:off x="2876476" y="2326307"/>
          <a:ext cx="1153335"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solidFill>
                <a:schemeClr val="accent2">
                  <a:lumMod val="50000"/>
                </a:schemeClr>
              </a:solidFill>
            </a:rPr>
            <a:t>Structural part </a:t>
          </a:r>
          <a:r>
            <a:rPr lang="fr-FR" sz="900" kern="1200" dirty="0" err="1" smtClean="0">
              <a:solidFill>
                <a:schemeClr val="accent2">
                  <a:lumMod val="50000"/>
                </a:schemeClr>
              </a:solidFill>
            </a:rPr>
            <a:t>sof</a:t>
          </a:r>
          <a:r>
            <a:rPr lang="fr-FR" sz="900" kern="1200" dirty="0" smtClean="0">
              <a:solidFill>
                <a:schemeClr val="accent2">
                  <a:lumMod val="50000"/>
                </a:schemeClr>
              </a:solidFill>
            </a:rPr>
            <a:t> mobile </a:t>
          </a:r>
          <a:r>
            <a:rPr lang="fr-FR" sz="900" kern="1200" dirty="0" err="1" smtClean="0">
              <a:solidFill>
                <a:schemeClr val="accent2">
                  <a:lumMod val="50000"/>
                </a:schemeClr>
              </a:solidFill>
            </a:rPr>
            <a:t>objects</a:t>
          </a:r>
          <a:endParaRPr lang="fr-FR" sz="900" kern="1200" dirty="0">
            <a:solidFill>
              <a:schemeClr val="accent2">
                <a:lumMod val="50000"/>
              </a:schemeClr>
            </a:solidFill>
          </a:endParaRPr>
        </a:p>
      </dsp:txBody>
      <dsp:txXfrm>
        <a:off x="2876476" y="2326307"/>
        <a:ext cx="1153335" cy="404491"/>
      </dsp:txXfrm>
    </dsp:sp>
    <dsp:sp modelId="{DAA7A66A-7C4A-44F2-8700-067626A4DE3D}">
      <dsp:nvSpPr>
        <dsp:cNvPr id="0" name=""/>
        <dsp:cNvSpPr/>
      </dsp:nvSpPr>
      <dsp:spPr>
        <a:xfrm rot="4506004">
          <a:off x="593857" y="2118295"/>
          <a:ext cx="1304995" cy="24565"/>
        </a:xfrm>
        <a:custGeom>
          <a:avLst/>
          <a:gdLst/>
          <a:ahLst/>
          <a:cxnLst/>
          <a:rect l="0" t="0" r="0" b="0"/>
          <a:pathLst>
            <a:path>
              <a:moveTo>
                <a:pt x="0" y="12282"/>
              </a:moveTo>
              <a:lnTo>
                <a:pt x="1304995" y="12282"/>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4506004">
        <a:off x="1213730" y="2097953"/>
        <a:ext cx="65249" cy="65249"/>
      </dsp:txXfrm>
    </dsp:sp>
    <dsp:sp modelId="{16ADAAF9-8C48-4C9D-98F0-3B92E82B5BB2}">
      <dsp:nvSpPr>
        <dsp:cNvPr id="0" name=""/>
        <dsp:cNvSpPr/>
      </dsp:nvSpPr>
      <dsp:spPr>
        <a:xfrm>
          <a:off x="1414133" y="2558890"/>
          <a:ext cx="1138749" cy="40449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solidFill>
                <a:schemeClr val="accent2">
                  <a:lumMod val="50000"/>
                </a:schemeClr>
              </a:solidFill>
            </a:rPr>
            <a:t>P2 </a:t>
          </a:r>
          <a:r>
            <a:rPr lang="fr-FR" sz="900" kern="1200" dirty="0" err="1" smtClean="0">
              <a:solidFill>
                <a:schemeClr val="accent2">
                  <a:lumMod val="50000"/>
                </a:schemeClr>
              </a:solidFill>
            </a:rPr>
            <a:t>Physical</a:t>
          </a:r>
          <a:r>
            <a:rPr lang="fr-FR" sz="900" kern="1200" dirty="0" smtClean="0">
              <a:solidFill>
                <a:schemeClr val="accent2">
                  <a:lumMod val="50000"/>
                </a:schemeClr>
              </a:solidFill>
            </a:rPr>
            <a:t> </a:t>
          </a:r>
          <a:r>
            <a:rPr lang="fr-FR" sz="900" kern="1200" dirty="0" err="1" smtClean="0">
              <a:solidFill>
                <a:schemeClr val="accent2">
                  <a:lumMod val="50000"/>
                </a:schemeClr>
              </a:solidFill>
            </a:rPr>
            <a:t>features</a:t>
          </a:r>
          <a:endParaRPr lang="fr-FR" sz="900" kern="1200" dirty="0">
            <a:solidFill>
              <a:schemeClr val="accent2">
                <a:lumMod val="50000"/>
              </a:schemeClr>
            </a:solidFill>
          </a:endParaRPr>
        </a:p>
      </dsp:txBody>
      <dsp:txXfrm>
        <a:off x="1414133" y="2558890"/>
        <a:ext cx="1138749" cy="4044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pPr>
              <a:buNone/>
            </a:pPr>
            <a:r>
              <a:rPr lang="fr" dirty="0" smtClean="0"/>
              <a:t>Good </a:t>
            </a:r>
            <a:r>
              <a:rPr lang="fr" dirty="0" smtClean="0"/>
              <a:t>morning</a:t>
            </a:r>
            <a:r>
              <a:rPr lang="fr" baseline="0" dirty="0" smtClean="0"/>
              <a:t> </a:t>
            </a:r>
            <a:r>
              <a:rPr lang="fr" baseline="0" dirty="0" smtClean="0"/>
              <a:t>everybody</a:t>
            </a:r>
            <a:r>
              <a:rPr lang="en-US" sz="1100" b="0" i="0" u="none" strike="noStrike" cap="none" dirty="0" smtClean="0">
                <a:solidFill>
                  <a:srgbClr val="000000"/>
                </a:solidFill>
                <a:latin typeface="+mn-lt"/>
                <a:ea typeface="Arial"/>
                <a:cs typeface="Arial"/>
                <a:sym typeface="Arial"/>
              </a:rPr>
              <a:t>. </a:t>
            </a:r>
          </a:p>
          <a:p>
            <a:pPr>
              <a:buNone/>
            </a:pPr>
            <a:r>
              <a:rPr lang="en-US" sz="1100" b="0" i="0" u="none" strike="noStrike" cap="none" dirty="0" smtClean="0">
                <a:solidFill>
                  <a:srgbClr val="000000"/>
                </a:solidFill>
                <a:latin typeface="+mn-lt"/>
                <a:ea typeface="Arial"/>
                <a:cs typeface="Arial"/>
                <a:sym typeface="Arial"/>
              </a:rPr>
              <a:t>Thank you to Helen for her tribute to </a:t>
            </a:r>
            <a:r>
              <a:rPr lang="en-US" sz="1100" b="0" i="0" u="none" strike="noStrike" cap="none" dirty="0" err="1" smtClean="0">
                <a:solidFill>
                  <a:srgbClr val="000000"/>
                </a:solidFill>
                <a:latin typeface="+mn-lt"/>
                <a:ea typeface="Arial"/>
                <a:cs typeface="Arial"/>
                <a:sym typeface="Arial"/>
              </a:rPr>
              <a:t>Evelyne</a:t>
            </a:r>
            <a:r>
              <a:rPr lang="en-US" sz="1100" b="0" i="0" u="none" strike="noStrike" cap="none" dirty="0" smtClean="0">
                <a:solidFill>
                  <a:srgbClr val="000000"/>
                </a:solidFill>
                <a:latin typeface="+mn-lt"/>
                <a:ea typeface="Arial"/>
                <a:cs typeface="Arial"/>
                <a:sym typeface="Arial"/>
              </a:rPr>
              <a:t>, with whom I have embarked on an adventure that I would like to share with you today.</a:t>
            </a:r>
          </a:p>
          <a:p>
            <a:pPr>
              <a:buNone/>
            </a:pPr>
            <a:r>
              <a:rPr lang="en-US" sz="1100" b="0" i="0" u="none" strike="noStrike" cap="none" dirty="0" smtClean="0">
                <a:solidFill>
                  <a:srgbClr val="000000"/>
                </a:solidFill>
                <a:latin typeface="+mn-lt"/>
                <a:ea typeface="Arial"/>
                <a:cs typeface="Arial"/>
                <a:sym typeface="Arial"/>
              </a:rPr>
              <a:t>My name is </a:t>
            </a:r>
            <a:r>
              <a:rPr lang="en-US" sz="1100" b="0" i="0" u="none" strike="noStrike" cap="none" dirty="0" err="1" smtClean="0">
                <a:solidFill>
                  <a:srgbClr val="000000"/>
                </a:solidFill>
                <a:latin typeface="+mn-lt"/>
                <a:ea typeface="Arial"/>
                <a:cs typeface="Arial"/>
                <a:sym typeface="Arial"/>
              </a:rPr>
              <a:t>Blandine</a:t>
            </a:r>
            <a:r>
              <a:rPr lang="en-US" sz="1100" b="0" i="0" u="none" strike="noStrike" cap="none" dirty="0" smtClean="0">
                <a:solidFill>
                  <a:srgbClr val="000000"/>
                </a:solidFill>
                <a:latin typeface="+mn-lt"/>
                <a:ea typeface="Arial"/>
                <a:cs typeface="Arial"/>
                <a:sym typeface="Arial"/>
              </a:rPr>
              <a:t> </a:t>
            </a:r>
            <a:r>
              <a:rPr lang="en-US" sz="1100" b="0" i="0" u="none" strike="noStrike" cap="none" dirty="0" err="1" smtClean="0">
                <a:solidFill>
                  <a:srgbClr val="000000"/>
                </a:solidFill>
                <a:latin typeface="+mn-lt"/>
                <a:ea typeface="Arial"/>
                <a:cs typeface="Arial"/>
                <a:sym typeface="Arial"/>
              </a:rPr>
              <a:t>Nouvel</a:t>
            </a:r>
            <a:r>
              <a:rPr lang="en-US" sz="1100" b="0" i="0" u="none" strike="noStrike" cap="none" dirty="0" smtClean="0">
                <a:solidFill>
                  <a:srgbClr val="000000"/>
                </a:solidFill>
                <a:latin typeface="+mn-lt"/>
                <a:ea typeface="Arial"/>
                <a:cs typeface="Arial"/>
                <a:sym typeface="Arial"/>
              </a:rPr>
              <a:t>, I work</a:t>
            </a:r>
            <a:r>
              <a:rPr lang="en-US" sz="1100" b="0" i="0" u="none" strike="noStrike" cap="none" baseline="0" dirty="0" smtClean="0">
                <a:solidFill>
                  <a:srgbClr val="000000"/>
                </a:solidFill>
                <a:latin typeface="+mn-lt"/>
                <a:ea typeface="Arial"/>
                <a:cs typeface="Arial"/>
                <a:sym typeface="Arial"/>
              </a:rPr>
              <a:t> as </a:t>
            </a:r>
            <a:r>
              <a:rPr lang="en-US" sz="1100" b="0" i="0" u="none" strike="noStrike" cap="none" dirty="0" smtClean="0">
                <a:solidFill>
                  <a:srgbClr val="000000"/>
                </a:solidFill>
                <a:latin typeface="+mn-lt"/>
                <a:ea typeface="Arial"/>
                <a:cs typeface="Arial"/>
                <a:sym typeface="Arial"/>
              </a:rPr>
              <a:t>a research engineer at the CNRS. For several years now, my work has consisted of providing the French archaeological community with documentary tools for the reporting and dissemination of scientific resources. </a:t>
            </a:r>
          </a:p>
          <a:p>
            <a:pPr>
              <a:buNone/>
            </a:pPr>
            <a:r>
              <a:rPr lang="en-US" sz="1100" b="0" i="0" u="none" strike="noStrike" cap="none" dirty="0" smtClean="0">
                <a:solidFill>
                  <a:srgbClr val="000000"/>
                </a:solidFill>
                <a:latin typeface="+mn-lt"/>
                <a:ea typeface="Arial"/>
                <a:cs typeface="Arial"/>
                <a:sym typeface="Arial"/>
              </a:rPr>
              <a:t>In this presentation, I would like to show you the original way in which Frantiq uses the DARIAH </a:t>
            </a:r>
            <a:r>
              <a:rPr lang="en-US" sz="1100" b="0" i="0" u="none" strike="noStrike" cap="none" dirty="0" err="1" smtClean="0">
                <a:solidFill>
                  <a:srgbClr val="000000"/>
                </a:solidFill>
                <a:latin typeface="+mn-lt"/>
                <a:ea typeface="Arial"/>
                <a:cs typeface="Arial"/>
                <a:sym typeface="Arial"/>
              </a:rPr>
              <a:t>BackBone</a:t>
            </a:r>
            <a:r>
              <a:rPr lang="en-US" sz="1100" b="0" i="0" u="none" strike="noStrike" cap="none" dirty="0" smtClean="0">
                <a:solidFill>
                  <a:srgbClr val="000000"/>
                </a:solidFill>
                <a:latin typeface="+mn-lt"/>
                <a:ea typeface="Arial"/>
                <a:cs typeface="Arial"/>
                <a:sym typeface="Arial"/>
              </a:rPr>
              <a:t> thesaurus to help </a:t>
            </a:r>
            <a:r>
              <a:rPr lang="en-US" sz="1100" b="0" i="0" u="none" strike="noStrike" cap="none" dirty="0" err="1" smtClean="0">
                <a:solidFill>
                  <a:srgbClr val="000000"/>
                </a:solidFill>
                <a:latin typeface="+mn-lt"/>
                <a:ea typeface="Arial"/>
                <a:cs typeface="Arial"/>
                <a:sym typeface="Arial"/>
              </a:rPr>
              <a:t>reorganise</a:t>
            </a:r>
            <a:r>
              <a:rPr lang="en-US" sz="1100" b="0" i="0" u="none" strike="noStrike" cap="none" dirty="0" smtClean="0">
                <a:solidFill>
                  <a:srgbClr val="000000"/>
                </a:solidFill>
                <a:latin typeface="+mn-lt"/>
                <a:ea typeface="Arial"/>
                <a:cs typeface="Arial"/>
                <a:sym typeface="Arial"/>
              </a:rPr>
              <a:t> its PACTOLS thesaurus. </a:t>
            </a:r>
          </a:p>
          <a:p>
            <a:pPr>
              <a:buNone/>
            </a:pPr>
            <a:r>
              <a:rPr lang="en-US" sz="1100" b="0" i="0" u="none" strike="noStrike" cap="none" dirty="0" smtClean="0">
                <a:solidFill>
                  <a:srgbClr val="000000"/>
                </a:solidFill>
                <a:latin typeface="+mn-lt"/>
                <a:ea typeface="Arial"/>
                <a:cs typeface="Arial"/>
                <a:sym typeface="Arial"/>
              </a:rPr>
              <a:t>Frantiq is a federation of 45 French research </a:t>
            </a:r>
            <a:r>
              <a:rPr lang="en-US" sz="1100" b="0" i="0" u="none" strike="noStrike" cap="none" dirty="0" err="1" smtClean="0">
                <a:solidFill>
                  <a:srgbClr val="000000"/>
                </a:solidFill>
                <a:latin typeface="+mn-lt"/>
                <a:ea typeface="Arial"/>
                <a:cs typeface="Arial"/>
                <a:sym typeface="Arial"/>
              </a:rPr>
              <a:t>centres</a:t>
            </a:r>
            <a:r>
              <a:rPr lang="en-US" sz="1100" b="0" i="0" u="none" strike="noStrike" cap="none" dirty="0" smtClean="0">
                <a:solidFill>
                  <a:srgbClr val="000000"/>
                </a:solidFill>
                <a:latin typeface="+mn-lt"/>
                <a:ea typeface="Arial"/>
                <a:cs typeface="Arial"/>
                <a:sym typeface="Arial"/>
              </a:rPr>
              <a:t>, belonging to the CNRS, universities and local authorities, all involved in archaeological research. Among the tools we have developed since 1985 is the PACTOLS thesaurus.</a:t>
            </a:r>
            <a:endParaRPr lang="fr-FR" sz="1100" b="0" i="0" u="none" strike="noStrike" cap="none" dirty="0" smtClean="0">
              <a:solidFill>
                <a:srgbClr val="000000"/>
              </a:solidFill>
              <a:latin typeface="+mn-lt"/>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fontScale="55000" lnSpcReduction="20000"/>
          </a:bodyPr>
          <a:lstStyle/>
          <a:p>
            <a:r>
              <a:rPr lang="en-US" sz="1100" b="0" i="0" u="none" strike="noStrike" cap="none" dirty="0" smtClean="0">
                <a:solidFill>
                  <a:srgbClr val="000000"/>
                </a:solidFill>
                <a:latin typeface="Arial"/>
                <a:ea typeface="Arial"/>
                <a:cs typeface="Arial"/>
                <a:sym typeface="Arial"/>
              </a:rPr>
              <a:t>This controlled vocabulary covers all fields of archaeology, from prehistory to the present day, and classic studies. </a:t>
            </a:r>
            <a:endParaRPr lang="fr-FR" sz="1100" b="0" i="0" u="none" strike="noStrike" cap="none" dirty="0" smtClean="0">
              <a:solidFill>
                <a:srgbClr val="000000"/>
              </a:solidFill>
              <a:latin typeface="Arial"/>
              <a:ea typeface="Arial"/>
              <a:cs typeface="Arial"/>
              <a:sym typeface="Arial"/>
            </a:endParaRPr>
          </a:p>
          <a:p>
            <a:r>
              <a:rPr lang="en-US" sz="1100" b="0" i="0" u="none" strike="noStrike" cap="none" dirty="0" smtClean="0">
                <a:solidFill>
                  <a:srgbClr val="000000"/>
                </a:solidFill>
                <a:latin typeface="Arial"/>
                <a:ea typeface="Arial"/>
                <a:cs typeface="Arial"/>
                <a:sym typeface="Arial"/>
              </a:rPr>
              <a:t>It is </a:t>
            </a:r>
            <a:r>
              <a:rPr lang="en-US" sz="1100" b="0" i="0" u="none" strike="noStrike" cap="none" dirty="0" err="1" smtClean="0">
                <a:solidFill>
                  <a:srgbClr val="000000"/>
                </a:solidFill>
                <a:latin typeface="Arial"/>
                <a:ea typeface="Arial"/>
                <a:cs typeface="Arial"/>
                <a:sym typeface="Arial"/>
              </a:rPr>
              <a:t>organised</a:t>
            </a:r>
            <a:r>
              <a:rPr lang="en-US" sz="1100" b="0" i="0" u="none" strike="noStrike" cap="none" dirty="0" smtClean="0">
                <a:solidFill>
                  <a:srgbClr val="000000"/>
                </a:solidFill>
                <a:latin typeface="Arial"/>
                <a:ea typeface="Arial"/>
                <a:cs typeface="Arial"/>
                <a:sym typeface="Arial"/>
              </a:rPr>
              <a:t> in 6 eponymous collections and constitutes a unique repository of multilingual concepts. It access is open and free. It is managed with the Opentheso software. it is in compliance with ISO standard and SKOS, </a:t>
            </a:r>
            <a:r>
              <a:rPr lang="en-US" sz="1100" b="0" i="0" u="none" strike="noStrike" cap="none" dirty="0" err="1" smtClean="0">
                <a:solidFill>
                  <a:srgbClr val="000000"/>
                </a:solidFill>
                <a:latin typeface="Arial"/>
                <a:ea typeface="Arial"/>
                <a:cs typeface="Arial"/>
                <a:sym typeface="Arial"/>
              </a:rPr>
              <a:t>polyhierarchic</a:t>
            </a:r>
            <a:r>
              <a:rPr lang="en-US" sz="1100" b="0" i="0" u="none" strike="noStrike" cap="none" dirty="0" smtClean="0">
                <a:solidFill>
                  <a:srgbClr val="000000"/>
                </a:solidFill>
                <a:latin typeface="Arial"/>
                <a:ea typeface="Arial"/>
                <a:cs typeface="Arial"/>
                <a:sym typeface="Arial"/>
              </a:rPr>
              <a:t>, citable (using ARK) and under free license. </a:t>
            </a:r>
            <a:endParaRPr lang="fr-FR" sz="1100" b="0" i="0" u="none" strike="noStrike" cap="none" dirty="0" smtClean="0">
              <a:solidFill>
                <a:srgbClr val="000000"/>
              </a:solidFill>
              <a:latin typeface="Arial"/>
              <a:ea typeface="Arial"/>
              <a:cs typeface="Arial"/>
              <a:sym typeface="Arial"/>
            </a:endParaRPr>
          </a:p>
          <a:p>
            <a:r>
              <a:rPr lang="en-US" sz="1100" b="0" i="0" u="none" strike="noStrike" cap="none" dirty="0" smtClean="0">
                <a:solidFill>
                  <a:srgbClr val="000000"/>
                </a:solidFill>
                <a:latin typeface="Arial"/>
                <a:ea typeface="Arial"/>
                <a:cs typeface="Arial"/>
                <a:sym typeface="Arial"/>
              </a:rPr>
              <a:t>Its lexical richness and normative qualities have made it an essential resource for the construction of open and interoperable resources for French archaeology. It is used by libraries, publishers, data producers and for the promotion of archaeological heritage.</a:t>
            </a:r>
            <a:endParaRPr lang="fr-FR" sz="1100" b="0" i="0" u="none" strike="noStrike" cap="none" dirty="0" smtClean="0">
              <a:solidFill>
                <a:srgbClr val="000000"/>
              </a:solidFill>
              <a:latin typeface="Arial"/>
              <a:ea typeface="Arial"/>
              <a:cs typeface="Arial"/>
              <a:sym typeface="Arial"/>
            </a:endParaRPr>
          </a:p>
          <a:p>
            <a:r>
              <a:rPr lang="en-US" sz="1100" b="0" i="0" u="none" strike="noStrike" cap="none" dirty="0" smtClean="0">
                <a:solidFill>
                  <a:srgbClr val="000000"/>
                </a:solidFill>
                <a:latin typeface="Arial"/>
                <a:ea typeface="Arial"/>
                <a:cs typeface="Arial"/>
                <a:sym typeface="Arial"/>
              </a:rPr>
              <a:t>Despite continuous updates, its structure had not evolved since its creation and it had </a:t>
            </a:r>
            <a:r>
              <a:rPr lang="en-US" sz="1100" b="0" i="0" u="none" strike="noStrike" cap="none" dirty="0" err="1" smtClean="0">
                <a:solidFill>
                  <a:srgbClr val="000000"/>
                </a:solidFill>
                <a:latin typeface="Arial"/>
                <a:ea typeface="Arial"/>
                <a:cs typeface="Arial"/>
                <a:sym typeface="Arial"/>
              </a:rPr>
              <a:t>organisational</a:t>
            </a:r>
            <a:r>
              <a:rPr lang="en-US" sz="1100" b="0" i="0" u="none" strike="noStrike" cap="none" dirty="0" smtClean="0">
                <a:solidFill>
                  <a:srgbClr val="000000"/>
                </a:solidFill>
                <a:latin typeface="Arial"/>
                <a:ea typeface="Arial"/>
                <a:cs typeface="Arial"/>
                <a:sym typeface="Arial"/>
              </a:rPr>
              <a:t> defaults which made it difficult to manage, particularly when new concepts were added. In addition, its lexicon was incomplete on certain subjects and sometimes outdated. This threatened its dissemination and potential alignment with the semantic web repositories.</a:t>
            </a:r>
            <a:endParaRPr lang="fr-FR" sz="1100" b="0" i="0" u="none" strike="noStrike" cap="none" dirty="0" smtClean="0">
              <a:solidFill>
                <a:srgbClr val="000000"/>
              </a:solidFill>
              <a:latin typeface="Arial"/>
              <a:ea typeface="Arial"/>
              <a:cs typeface="Arial"/>
              <a:sym typeface="Arial"/>
            </a:endParaRPr>
          </a:p>
          <a:p>
            <a:r>
              <a:rPr lang="en-US" sz="1100" b="0" i="0" u="none" strike="noStrike" cap="none" dirty="0" smtClean="0">
                <a:solidFill>
                  <a:srgbClr val="000000"/>
                </a:solidFill>
                <a:latin typeface="Arial"/>
                <a:ea typeface="Arial"/>
                <a:cs typeface="Arial"/>
                <a:sym typeface="Arial"/>
              </a:rPr>
              <a:t>With </a:t>
            </a:r>
            <a:r>
              <a:rPr lang="en-US" sz="1100" b="0" i="0" u="none" strike="noStrike" cap="none" dirty="0" err="1" smtClean="0">
                <a:solidFill>
                  <a:srgbClr val="000000"/>
                </a:solidFill>
                <a:latin typeface="Arial"/>
                <a:ea typeface="Arial"/>
                <a:cs typeface="Arial"/>
                <a:sym typeface="Arial"/>
              </a:rPr>
              <a:t>Evelyne</a:t>
            </a:r>
            <a:r>
              <a:rPr lang="en-US" sz="1100" b="0" i="0" u="none" strike="noStrike" cap="none" dirty="0" smtClean="0">
                <a:solidFill>
                  <a:srgbClr val="000000"/>
                </a:solidFill>
                <a:latin typeface="Arial"/>
                <a:ea typeface="Arial"/>
                <a:cs typeface="Arial"/>
                <a:sym typeface="Arial"/>
              </a:rPr>
              <a:t> and a small team, we therefore launched a </a:t>
            </a:r>
            <a:r>
              <a:rPr lang="en-US" sz="1100" b="0" i="0" u="none" strike="noStrike" cap="none" dirty="0" err="1" smtClean="0">
                <a:solidFill>
                  <a:srgbClr val="000000"/>
                </a:solidFill>
                <a:latin typeface="Arial"/>
                <a:ea typeface="Arial"/>
                <a:cs typeface="Arial"/>
                <a:sym typeface="Arial"/>
              </a:rPr>
              <a:t>reorganisation</a:t>
            </a:r>
            <a:r>
              <a:rPr lang="en-US" sz="1100" b="0" i="0" u="none" strike="noStrike" cap="none" dirty="0" smtClean="0">
                <a:solidFill>
                  <a:srgbClr val="000000"/>
                </a:solidFill>
                <a:latin typeface="Arial"/>
                <a:ea typeface="Arial"/>
                <a:cs typeface="Arial"/>
                <a:sym typeface="Arial"/>
              </a:rPr>
              <a:t> </a:t>
            </a:r>
            <a:r>
              <a:rPr lang="en-US" sz="1100" b="0" i="0" u="none" strike="noStrike" cap="none" dirty="0" err="1" smtClean="0">
                <a:solidFill>
                  <a:srgbClr val="000000"/>
                </a:solidFill>
                <a:latin typeface="Arial"/>
                <a:ea typeface="Arial"/>
                <a:cs typeface="Arial"/>
                <a:sym typeface="Arial"/>
              </a:rPr>
              <a:t>programme</a:t>
            </a:r>
            <a:r>
              <a:rPr lang="en-US" sz="1100" b="0" i="0" u="none" strike="noStrike" cap="none" dirty="0" smtClean="0">
                <a:solidFill>
                  <a:srgbClr val="000000"/>
                </a:solidFill>
                <a:latin typeface="Arial"/>
                <a:ea typeface="Arial"/>
                <a:cs typeface="Arial"/>
                <a:sym typeface="Arial"/>
              </a:rPr>
              <a:t> which was supported by the MASA consortium, Memory of Archaeologists and Archaeological Sites. This </a:t>
            </a:r>
            <a:r>
              <a:rPr lang="en-US" sz="1100" b="0" i="0" u="none" strike="noStrike" cap="none" dirty="0" err="1" smtClean="0">
                <a:solidFill>
                  <a:srgbClr val="000000"/>
                </a:solidFill>
                <a:latin typeface="Arial"/>
                <a:ea typeface="Arial"/>
                <a:cs typeface="Arial"/>
                <a:sym typeface="Arial"/>
              </a:rPr>
              <a:t>programme</a:t>
            </a:r>
            <a:r>
              <a:rPr lang="en-US" sz="1100" b="0" i="0" u="none" strike="noStrike" cap="none" dirty="0" smtClean="0">
                <a:solidFill>
                  <a:srgbClr val="000000"/>
                </a:solidFill>
                <a:latin typeface="Arial"/>
                <a:ea typeface="Arial"/>
                <a:cs typeface="Arial"/>
                <a:sym typeface="Arial"/>
              </a:rPr>
              <a:t> aims to consolidate its structure, in particular conformity with the SKOS language, and to enrich the vocabulary in partnership with experts in the various fields of archaeology.</a:t>
            </a:r>
            <a:endParaRPr lang="fr-F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pPr algn="l">
              <a:buNone/>
            </a:pPr>
            <a:r>
              <a:rPr lang="en-US" dirty="0" smtClean="0"/>
              <a:t>In our project, the discovery of the BBT was magical.</a:t>
            </a:r>
          </a:p>
          <a:p>
            <a:pPr algn="l">
              <a:buNone/>
            </a:pPr>
            <a:r>
              <a:rPr lang="en-US" dirty="0" smtClean="0"/>
              <a:t>Indeed, at first, we had tried to revise the thesaurus collections by focusing on the Subjects one. The aim was to simplify the branches and make them more readable. But we were not satisfied, we wanted a more radical transformation.</a:t>
            </a:r>
          </a:p>
          <a:p>
            <a:pPr algn="l">
              <a:buNone/>
            </a:pPr>
            <a:r>
              <a:rPr lang="en-US" dirty="0" smtClean="0"/>
              <a:t>The BBT was the solution: its conceptual categories allowed us to consider a different approach to collections. The limited number of hierarchical levels offered us a model of simplicity in display and better visibility of the topics covered by PACTOLS. Its similarity to the CIDOC-CRM ontology met the objectives of interoperability and openness to other data repositories.</a:t>
            </a:r>
          </a:p>
          <a:p>
            <a:pPr algn="l">
              <a:buNone/>
            </a:pPr>
            <a:r>
              <a:rPr lang="en-US" dirty="0" smtClean="0"/>
              <a:t>Scalable and collaborative, we decided</a:t>
            </a:r>
            <a:r>
              <a:rPr lang="en-US" baseline="0" dirty="0" smtClean="0"/>
              <a:t> to participate to its updates</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pPr algn="l" rtl="1">
              <a:buFontTx/>
              <a:buNone/>
            </a:pPr>
            <a:r>
              <a:rPr lang="en-US" dirty="0" smtClean="0"/>
              <a:t>We therefore decided to use the BBT as a filter to redesign the PACTOLS collections..</a:t>
            </a:r>
          </a:p>
          <a:p>
            <a:pPr algn="l" rtl="1">
              <a:buFontTx/>
              <a:buNone/>
            </a:pPr>
            <a:r>
              <a:rPr lang="en-US" dirty="0" smtClean="0"/>
              <a:t>We have created a temporary tree with the BBT facets in the Opentheso software with a copy of the PACTOLS thesaurus. That we named </a:t>
            </a:r>
            <a:r>
              <a:rPr lang="en-US" baseline="0" dirty="0" smtClean="0"/>
              <a:t>Pactols2</a:t>
            </a:r>
            <a:r>
              <a:rPr lang="en-US" dirty="0" smtClean="0"/>
              <a:t> </a:t>
            </a:r>
          </a:p>
          <a:p>
            <a:pPr algn="l" rtl="1">
              <a:buFontTx/>
              <a:buNone/>
            </a:pPr>
            <a:r>
              <a:rPr lang="en-US" dirty="0" smtClean="0"/>
              <a:t>Then we redistributed each concept in the BBT structure, field by field, starting with the Subjects collection. This forced us to correct structural inconsistencies and confusion in the branches. </a:t>
            </a:r>
          </a:p>
          <a:p>
            <a:pPr algn="l" rtl="1">
              <a:buFontTx/>
              <a:buNone/>
            </a:pPr>
            <a:r>
              <a:rPr lang="en-US" dirty="0" smtClean="0"/>
              <a:t>We have reviewed the meaning of some concepts, with particular attention to definitions and translations. </a:t>
            </a:r>
          </a:p>
          <a:p>
            <a:pPr algn="l" rtl="1">
              <a:buFontTx/>
              <a:buNone/>
            </a:pPr>
            <a:r>
              <a:rPr lang="en-US" dirty="0" smtClean="0"/>
              <a:t>In the end, this is an opportunity to update the whole vocabulary, which was one of the aims of the </a:t>
            </a:r>
            <a:r>
              <a:rPr lang="en-US" dirty="0" err="1" smtClean="0"/>
              <a:t>programme</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752578b06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752578b06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900"/>
              </a:spcBef>
              <a:spcAft>
                <a:spcPts val="900"/>
              </a:spcAft>
              <a:buNone/>
            </a:pPr>
            <a:r>
              <a:rPr lang="fr" dirty="0" smtClean="0"/>
              <a:t>In that game of deconstruction/reconstruction, Let’s take the example </a:t>
            </a:r>
            <a:r>
              <a:rPr lang="fr" baseline="0" dirty="0" smtClean="0"/>
              <a:t>on the Death file. </a:t>
            </a:r>
          </a:p>
          <a:p>
            <a:pPr marL="0" lvl="0" indent="0" algn="l" rtl="0">
              <a:lnSpc>
                <a:spcPct val="115000"/>
              </a:lnSpc>
              <a:spcBef>
                <a:spcPts val="900"/>
              </a:spcBef>
              <a:spcAft>
                <a:spcPts val="900"/>
              </a:spcAft>
              <a:buNone/>
            </a:pPr>
            <a:endParaRPr lang="fr" baseline="0" dirty="0" smtClean="0"/>
          </a:p>
          <a:p>
            <a:pPr marL="0" lvl="0" indent="0" algn="l" rtl="0">
              <a:lnSpc>
                <a:spcPct val="115000"/>
              </a:lnSpc>
              <a:spcBef>
                <a:spcPts val="900"/>
              </a:spcBef>
              <a:spcAft>
                <a:spcPts val="900"/>
              </a:spcAft>
              <a:buNone/>
            </a:pPr>
            <a:r>
              <a:rPr lang="fr" baseline="0" dirty="0" smtClean="0"/>
              <a:t>* In the original PACTOLS, the Death file included 133 concepts in 8 sub-branches. Distribution of the terms was prepared on a shared spreadsheet with the BBT categories completed if necessary with additional hierarchic levels. Once validated, that tree was entered in the PACTOLS 2 until the Death tree was emptied.</a:t>
            </a:r>
          </a:p>
          <a:p>
            <a:pPr marL="0" lvl="0" indent="0" algn="l" rtl="0">
              <a:lnSpc>
                <a:spcPct val="115000"/>
              </a:lnSpc>
              <a:spcBef>
                <a:spcPts val="900"/>
              </a:spcBef>
              <a:spcAft>
                <a:spcPts val="900"/>
              </a:spcAft>
              <a:buNone/>
            </a:pPr>
            <a:endParaRPr lang="fr" baseline="0" dirty="0" smtClean="0"/>
          </a:p>
          <a:p>
            <a:pPr marL="0" lvl="0" indent="0" algn="l" rtl="0">
              <a:lnSpc>
                <a:spcPct val="115000"/>
              </a:lnSpc>
              <a:spcBef>
                <a:spcPts val="900"/>
              </a:spcBef>
              <a:spcAft>
                <a:spcPts val="900"/>
              </a:spcAft>
              <a:buNone/>
            </a:pPr>
            <a:r>
              <a:rPr lang="fr" baseline="0" dirty="0" smtClean="0"/>
              <a:t>* The concepts of the Death hierarchy are now divided among 5 new categories and 11 new subdivisions which are better integrated into the other domains of the thesaurus.</a:t>
            </a:r>
          </a:p>
          <a:p>
            <a:pPr marL="0" lvl="0" indent="0" algn="l" rtl="0">
              <a:lnSpc>
                <a:spcPct val="115000"/>
              </a:lnSpc>
              <a:spcBef>
                <a:spcPts val="900"/>
              </a:spcBef>
              <a:spcAft>
                <a:spcPts val="900"/>
              </a:spcAft>
              <a:buNone/>
            </a:pPr>
            <a:endParaRPr lang="fr" baseline="0" dirty="0" smtClean="0"/>
          </a:p>
          <a:p>
            <a:pPr marL="0" lvl="0" indent="0" algn="l" rtl="0">
              <a:lnSpc>
                <a:spcPct val="115000"/>
              </a:lnSpc>
              <a:spcBef>
                <a:spcPts val="900"/>
              </a:spcBef>
              <a:spcAft>
                <a:spcPts val="900"/>
              </a:spcAft>
              <a:buFont typeface="Arial" charset="0"/>
              <a:buChar char="•"/>
            </a:pPr>
            <a:r>
              <a:rPr lang="fr" baseline="0" dirty="0" smtClean="0"/>
              <a:t>T</a:t>
            </a:r>
            <a:r>
              <a:rPr lang="fr-FR" baseline="0" dirty="0" smtClean="0"/>
              <a:t>h</a:t>
            </a:r>
            <a:r>
              <a:rPr lang="fr" baseline="0" dirty="0" smtClean="0"/>
              <a:t>e revision process put an emphasis on the vocabulary : outdated terms were either renamed or merged, sometimes deprecated, and definitions were updated with recent bibliographic sources. The revision of certain terms will lead us in the future to correct the indexing of the Frantiq Collective Catalogue to keep its connection with the PACTOLS thesaurus.</a:t>
            </a:r>
          </a:p>
          <a:p>
            <a:pPr marL="0" lvl="0" indent="0" algn="l" rtl="0">
              <a:lnSpc>
                <a:spcPct val="115000"/>
              </a:lnSpc>
              <a:spcBef>
                <a:spcPts val="900"/>
              </a:spcBef>
              <a:spcAft>
                <a:spcPts val="900"/>
              </a:spcAft>
              <a:buFont typeface="Arial" charset="0"/>
              <a:buNone/>
            </a:pPr>
            <a:endParaRPr lang="fr" baseline="0" dirty="0" smtClean="0"/>
          </a:p>
          <a:p>
            <a:pPr marL="0" lvl="0" indent="0" algn="l" rtl="0">
              <a:lnSpc>
                <a:spcPct val="115000"/>
              </a:lnSpc>
              <a:spcBef>
                <a:spcPts val="900"/>
              </a:spcBef>
              <a:spcAft>
                <a:spcPts val="900"/>
              </a:spcAft>
              <a:buNone/>
            </a:pPr>
            <a:r>
              <a:rPr lang="fr" baseline="0" dirty="0" smtClean="0"/>
              <a:t>We have worked under the control of funerary archaeologists and anthropologists eager to be involved in the creation of a terminology they had been trying to formalise for many years.</a:t>
            </a:r>
          </a:p>
          <a:p>
            <a:pPr marL="0" lvl="0" indent="0" algn="l" rtl="0">
              <a:lnSpc>
                <a:spcPct val="115000"/>
              </a:lnSpc>
              <a:spcBef>
                <a:spcPts val="900"/>
              </a:spcBef>
              <a:spcAft>
                <a:spcPts val="90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fontScale="85000" lnSpcReduction="20000"/>
          </a:bodyPr>
          <a:lstStyle/>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The situation with 8 months to go before the delivery of version 2, </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 concerning the update of the concepts</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there are still 800 concepts to be processed out of the original 6800 in the Subjects section. </a:t>
            </a:r>
            <a:endParaRPr lang="fr-FR" dirty="0" smtClean="0"/>
          </a:p>
          <a:p>
            <a:pPr>
              <a:buFontTx/>
              <a:buNone/>
            </a:pPr>
            <a:endParaRPr lang="en-US" dirty="0" smtClean="0"/>
          </a:p>
          <a:p>
            <a:pPr>
              <a:buFontTx/>
              <a:buNone/>
            </a:pPr>
            <a:r>
              <a:rPr lang="en-US" dirty="0" smtClean="0"/>
              <a:t>We have increased the number of definitions to 75% of the concepts with a definition, </a:t>
            </a:r>
          </a:p>
          <a:p>
            <a:pPr>
              <a:buFontTx/>
              <a:buNone/>
            </a:pPr>
            <a:r>
              <a:rPr lang="en-US" dirty="0" smtClean="0"/>
              <a:t>added variants to the labels,</a:t>
            </a:r>
          </a:p>
          <a:p>
            <a:pPr>
              <a:buFontTx/>
              <a:buNone/>
            </a:pPr>
            <a:r>
              <a:rPr lang="en-US" dirty="0" smtClean="0"/>
              <a:t>created links with concepts from other branches and collections.</a:t>
            </a:r>
          </a:p>
          <a:p>
            <a:pPr>
              <a:buFontTx/>
              <a:buNone/>
            </a:pPr>
            <a:r>
              <a:rPr lang="en-US" dirty="0" smtClean="0"/>
              <a:t>Created 2500 two thousand five hundred concepts </a:t>
            </a:r>
          </a:p>
          <a:p>
            <a:pPr>
              <a:buFontTx/>
              <a:buNone/>
            </a:pPr>
            <a:r>
              <a:rPr lang="en-US" dirty="0" smtClean="0"/>
              <a:t>deprecated 140 hundred and forty concepts</a:t>
            </a:r>
          </a:p>
          <a:p>
            <a:pPr>
              <a:buFontTx/>
              <a:buNone/>
            </a:pPr>
            <a:endParaRPr lang="en-US" dirty="0" smtClean="0">
              <a:solidFill>
                <a:srgbClr val="FF0000"/>
              </a:solidFill>
            </a:endParaRP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solidFill>
                  <a:srgbClr val="FF0000"/>
                </a:solidFill>
              </a:rPr>
              <a:t>And of course, all PACTOLS collections are ultimately impacted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fontScale="85000" lnSpcReduction="20000"/>
          </a:bodyPr>
          <a:lstStyle/>
          <a:p>
            <a:pPr>
              <a:buFontTx/>
              <a:buNone/>
            </a:pPr>
            <a:endParaRPr lang="en-US" dirty="0" smtClean="0"/>
          </a:p>
          <a:p>
            <a:pPr>
              <a:buFontTx/>
              <a:buNone/>
            </a:pPr>
            <a:r>
              <a:rPr lang="en-US" dirty="0" smtClean="0"/>
              <a:t>*Concerning</a:t>
            </a:r>
            <a:r>
              <a:rPr lang="en-US" baseline="0" dirty="0" smtClean="0"/>
              <a:t> the structure,</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We Disperse the largest categories among more accessible files thus limiting the depth to five levels </a:t>
            </a:r>
            <a:r>
              <a:rPr lang="en-US" sz="1100" b="0" i="0" u="none" strike="noStrike" cap="none" dirty="0" smtClean="0">
                <a:solidFill>
                  <a:srgbClr val="000000"/>
                </a:solidFill>
                <a:latin typeface="Arial"/>
                <a:ea typeface="Arial"/>
                <a:cs typeface="Arial"/>
                <a:sym typeface="Arial"/>
              </a:rPr>
              <a:t>when there were up to 11 eleven ! </a:t>
            </a:r>
            <a:r>
              <a:rPr lang="en-US" baseline="0" dirty="0" smtClean="0"/>
              <a:t> with the introduction of facets</a:t>
            </a:r>
            <a:r>
              <a:rPr lang="en-US" dirty="0" smtClean="0"/>
              <a:t>. This will provide a more direct access to the contents (2661 material entities &gt; 800 built environment ; 1269 mobile objects)</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Add approximately 15 fifteen new top terms (that is terms on the 1st level) merging current PACTOLS micro thesauri and BBT facets. This will eliminate the 6 former PACTOLS micro thesauri and introduce the new categories : agents, </a:t>
            </a:r>
            <a:r>
              <a:rPr lang="en-US" dirty="0" err="1" smtClean="0"/>
              <a:t>buidings</a:t>
            </a:r>
            <a:r>
              <a:rPr lang="en-US" dirty="0" smtClean="0"/>
              <a:t>, chronology, disciplines, space and territory, living organisms (flora and fauna), languages, materials, mobile objects, works of the mind, society and techniques…</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We started to </a:t>
            </a:r>
            <a:r>
              <a:rPr lang="en-US" dirty="0" err="1" smtClean="0"/>
              <a:t>customise</a:t>
            </a:r>
            <a:r>
              <a:rPr lang="en-US" dirty="0" smtClean="0"/>
              <a:t> headings in clear and understandable language for all users. </a:t>
            </a:r>
            <a:endParaRPr lang="en-US"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And make sure that we keep track of the equivalent files and sub-files of the BBT Facets and CIDOC CRM classes</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dirty="0" smtClean="0"/>
              <a:t>Here </a:t>
            </a:r>
            <a:r>
              <a:rPr lang="en-US" dirty="0" smtClean="0"/>
              <a:t>is an example</a:t>
            </a:r>
            <a:r>
              <a:rPr lang="en-US" baseline="0" dirty="0" smtClean="0"/>
              <a:t> with the category Material things of which we retain only levels 2 and 3 by rearranging them</a:t>
            </a:r>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smtClean="0"/>
              <a:t>Almost </a:t>
            </a:r>
            <a:r>
              <a:rPr lang="en-US" sz="1100" dirty="0" smtClean="0"/>
              <a:t>ready to upload </a:t>
            </a:r>
            <a:r>
              <a:rPr lang="en-US" sz="1100" dirty="0" smtClean="0"/>
              <a:t>the </a:t>
            </a:r>
            <a:r>
              <a:rPr lang="en-US" sz="1100" dirty="0" smtClean="0"/>
              <a:t>PACTOLS concepts into the BBT</a:t>
            </a:r>
            <a:endParaRPr lang="fr-FR" sz="1100"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smtClean="0"/>
          </a:p>
          <a:p>
            <a:pPr marL="457200" marR="0" indent="-298450" algn="l" defTabSz="914400" rtl="0" eaLnBrk="1" fontAlgn="auto" latinLnBrk="0" hangingPunct="1">
              <a:lnSpc>
                <a:spcPct val="100000"/>
              </a:lnSpc>
              <a:spcBef>
                <a:spcPts val="0"/>
              </a:spcBef>
              <a:spcAft>
                <a:spcPts val="0"/>
              </a:spcAft>
              <a:buClr>
                <a:srgbClr val="000000"/>
              </a:buClr>
              <a:buSzPts val="1100"/>
              <a:buFontTx/>
              <a:buNone/>
              <a:tabLst/>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81254A-CE79-40D3-9A41-E0BE7EE076EF}" type="datetimeFigureOut">
              <a:rPr lang="fr-FR" smtClean="0"/>
              <a:pPr/>
              <a:t>18/11/2021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81254A-CE79-40D3-9A41-E0BE7EE076EF}" type="datetimeFigureOut">
              <a:rPr lang="fr-FR" smtClean="0"/>
              <a:pPr/>
              <a:t>18/11/2021</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093509" y="-458073"/>
            <a:ext cx="1687398" cy="1687398"/>
          </a:xfrm>
          <a:prstGeom prst="rect">
            <a:avLst/>
          </a:prstGeom>
          <a:noFill/>
          <a:ln w="9525">
            <a:noFill/>
            <a:miter lim="800000"/>
            <a:headEnd/>
            <a:tailEnd/>
          </a:ln>
        </p:spPr>
      </p:pic>
      <p:sp>
        <p:nvSpPr>
          <p:cNvPr id="5" name="Titre 4"/>
          <p:cNvSpPr>
            <a:spLocks noGrp="1"/>
          </p:cNvSpPr>
          <p:nvPr>
            <p:ph type="title"/>
          </p:nvPr>
        </p:nvSpPr>
        <p:spPr>
          <a:xfrm>
            <a:off x="297180" y="1322450"/>
            <a:ext cx="8503920" cy="1518600"/>
          </a:xfrm>
        </p:spPr>
        <p:txBody>
          <a:bodyPr/>
          <a:lstStyle/>
          <a:p>
            <a:r>
              <a:rPr lang="en-US" dirty="0" smtClean="0">
                <a:solidFill>
                  <a:schemeClr val="tx1"/>
                </a:solidFill>
              </a:rPr>
              <a:t>Using the DARIAH's </a:t>
            </a:r>
            <a:r>
              <a:rPr lang="en-US" dirty="0" err="1" smtClean="0">
                <a:solidFill>
                  <a:schemeClr val="tx1"/>
                </a:solidFill>
              </a:rPr>
              <a:t>BackBone</a:t>
            </a:r>
            <a:r>
              <a:rPr lang="en-US" dirty="0" smtClean="0">
                <a:solidFill>
                  <a:schemeClr val="tx1"/>
                </a:solidFill>
              </a:rPr>
              <a:t> Thesaurus</a:t>
            </a:r>
            <a:br>
              <a:rPr lang="en-US" dirty="0" smtClean="0">
                <a:solidFill>
                  <a:schemeClr val="tx1"/>
                </a:solidFill>
              </a:rPr>
            </a:br>
            <a:r>
              <a:rPr lang="en-US" dirty="0" smtClean="0">
                <a:solidFill>
                  <a:schemeClr val="tx1"/>
                </a:solidFill>
              </a:rPr>
              <a:t>as a filter for the </a:t>
            </a:r>
            <a:r>
              <a:rPr lang="en-US" dirty="0" err="1" smtClean="0">
                <a:solidFill>
                  <a:schemeClr val="tx1"/>
                </a:solidFill>
              </a:rPr>
              <a:t>reorganisation</a:t>
            </a:r>
            <a:r>
              <a:rPr lang="en-US" dirty="0" smtClean="0">
                <a:solidFill>
                  <a:schemeClr val="tx1"/>
                </a:solidFill>
              </a:rPr>
              <a:t> of the PACTOLS thesaurus</a:t>
            </a:r>
            <a:endParaRPr lang="fr-FR" dirty="0">
              <a:solidFill>
                <a:schemeClr val="tx1"/>
              </a:solidFill>
            </a:endParaRPr>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a:t>
            </a:fld>
            <a:endParaRPr lang="fr-FR"/>
          </a:p>
        </p:txBody>
      </p:sp>
      <p:sp>
        <p:nvSpPr>
          <p:cNvPr id="6" name="Rectangle 5"/>
          <p:cNvSpPr/>
          <p:nvPr/>
        </p:nvSpPr>
        <p:spPr>
          <a:xfrm>
            <a:off x="1715677" y="367561"/>
            <a:ext cx="7211505" cy="246221"/>
          </a:xfrm>
          <a:prstGeom prst="rect">
            <a:avLst/>
          </a:prstGeom>
        </p:spPr>
        <p:txBody>
          <a:bodyPr wrap="square">
            <a:spAutoFit/>
          </a:bodyPr>
          <a:lstStyle/>
          <a:p>
            <a:pPr algn="ctr"/>
            <a:r>
              <a:rPr lang="en-US" sz="1000" dirty="0" smtClean="0">
                <a:solidFill>
                  <a:schemeClr val="accent1">
                    <a:lumMod val="75000"/>
                  </a:schemeClr>
                </a:solidFill>
              </a:rPr>
              <a:t>DARIAH Working Group Open Meetings 2021 - Thesaurus Maintenance WG, 18 </a:t>
            </a:r>
            <a:r>
              <a:rPr lang="en-US" sz="1000" dirty="0" err="1" smtClean="0">
                <a:solidFill>
                  <a:schemeClr val="accent1">
                    <a:lumMod val="75000"/>
                  </a:schemeClr>
                </a:solidFill>
              </a:rPr>
              <a:t>nov</a:t>
            </a:r>
            <a:r>
              <a:rPr lang="en-US" sz="1000" dirty="0" smtClean="0">
                <a:solidFill>
                  <a:schemeClr val="accent1">
                    <a:lumMod val="75000"/>
                  </a:schemeClr>
                </a:solidFill>
              </a:rPr>
              <a:t>. 2021</a:t>
            </a:r>
            <a:endParaRPr lang="fr-FR" sz="1000" dirty="0">
              <a:solidFill>
                <a:schemeClr val="accent1">
                  <a:lumMod val="75000"/>
                </a:schemeClr>
              </a:solidFill>
            </a:endParaRPr>
          </a:p>
        </p:txBody>
      </p:sp>
      <p:pic>
        <p:nvPicPr>
          <p:cNvPr id="7" name="Google Shape;112;p13"/>
          <p:cNvPicPr preferRelativeResize="0"/>
          <p:nvPr/>
        </p:nvPicPr>
        <p:blipFill>
          <a:blip r:embed="rId4">
            <a:alphaModFix/>
          </a:blip>
          <a:stretch>
            <a:fillRect/>
          </a:stretch>
        </p:blipFill>
        <p:spPr>
          <a:xfrm>
            <a:off x="318407" y="3995869"/>
            <a:ext cx="562355" cy="539355"/>
          </a:xfrm>
          <a:prstGeom prst="rect">
            <a:avLst/>
          </a:prstGeom>
          <a:noFill/>
          <a:ln>
            <a:noFill/>
          </a:ln>
        </p:spPr>
      </p:pic>
      <p:sp>
        <p:nvSpPr>
          <p:cNvPr id="9" name="Rectangle 8"/>
          <p:cNvSpPr/>
          <p:nvPr/>
        </p:nvSpPr>
        <p:spPr>
          <a:xfrm>
            <a:off x="1787979" y="4038543"/>
            <a:ext cx="6786395" cy="800219"/>
          </a:xfrm>
          <a:prstGeom prst="rect">
            <a:avLst/>
          </a:prstGeom>
        </p:spPr>
        <p:txBody>
          <a:bodyPr wrap="square">
            <a:spAutoFit/>
          </a:bodyPr>
          <a:lstStyle/>
          <a:p>
            <a:r>
              <a:rPr lang="fr" sz="1800" dirty="0" smtClean="0">
                <a:solidFill>
                  <a:srgbClr val="343C44"/>
                </a:solidFill>
                <a:latin typeface="+mn-lt"/>
              </a:rPr>
              <a:t>Blandine Nouvel</a:t>
            </a:r>
            <a:r>
              <a:rPr lang="fr" dirty="0" smtClean="0">
                <a:solidFill>
                  <a:srgbClr val="343C44"/>
                </a:solidFill>
                <a:latin typeface="+mn-lt"/>
              </a:rPr>
              <a:t/>
            </a:r>
            <a:br>
              <a:rPr lang="fr" dirty="0" smtClean="0">
                <a:solidFill>
                  <a:srgbClr val="343C44"/>
                </a:solidFill>
                <a:latin typeface="+mn-lt"/>
              </a:rPr>
            </a:br>
            <a:r>
              <a:rPr lang="fr" dirty="0" smtClean="0">
                <a:solidFill>
                  <a:srgbClr val="343C44"/>
                </a:solidFill>
                <a:latin typeface="+mn-lt"/>
              </a:rPr>
              <a:t>(Aix Marseille University, CNRS, Centre Camille Jullian, Aix-en-Provence, France)</a:t>
            </a:r>
            <a:br>
              <a:rPr lang="fr" dirty="0" smtClean="0">
                <a:solidFill>
                  <a:srgbClr val="343C44"/>
                </a:solidFill>
                <a:latin typeface="+mn-lt"/>
              </a:rPr>
            </a:br>
            <a:endParaRPr lang="fr-FR" dirty="0">
              <a:latin typeface="+mn-lt"/>
            </a:endParaRPr>
          </a:p>
        </p:txBody>
      </p:sp>
      <p:pic>
        <p:nvPicPr>
          <p:cNvPr id="2050" name="Picture 2" descr="C:\Users\Blandine\Documents\_FRANTIQ\GT-Communication\IdentiteGraphique\Logo2021\logoFrantiq-allegé-PF.jpg"/>
          <p:cNvPicPr>
            <a:picLocks noChangeAspect="1" noChangeArrowheads="1"/>
          </p:cNvPicPr>
          <p:nvPr/>
        </p:nvPicPr>
        <p:blipFill>
          <a:blip r:embed="rId5"/>
          <a:srcRect/>
          <a:stretch>
            <a:fillRect/>
          </a:stretch>
        </p:blipFill>
        <p:spPr bwMode="auto">
          <a:xfrm>
            <a:off x="898525" y="3645318"/>
            <a:ext cx="715963" cy="91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198" y="205979"/>
            <a:ext cx="2979965" cy="1083978"/>
          </a:xfrm>
        </p:spPr>
        <p:txBody>
          <a:bodyPr>
            <a:normAutofit fontScale="90000"/>
          </a:bodyPr>
          <a:lstStyle/>
          <a:p>
            <a:r>
              <a:rPr lang="fr-FR" dirty="0" smtClean="0"/>
              <a:t>The PACTOLS thesaurus</a:t>
            </a:r>
            <a:endParaRPr lang="fr-FR" dirty="0"/>
          </a:p>
        </p:txBody>
      </p:sp>
      <p:sp>
        <p:nvSpPr>
          <p:cNvPr id="3" name="Espace réservé du numéro de diapositive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a:t>
            </a:fld>
            <a:endParaRPr lang="fr-FR" dirty="0"/>
          </a:p>
        </p:txBody>
      </p:sp>
      <p:grpSp>
        <p:nvGrpSpPr>
          <p:cNvPr id="12" name="Google Shape;90;p13"/>
          <p:cNvGrpSpPr/>
          <p:nvPr/>
        </p:nvGrpSpPr>
        <p:grpSpPr>
          <a:xfrm>
            <a:off x="3644915" y="642122"/>
            <a:ext cx="3584166" cy="3637509"/>
            <a:chOff x="2820225" y="891450"/>
            <a:chExt cx="3175200" cy="3175200"/>
          </a:xfrm>
          <a:solidFill>
            <a:schemeClr val="accent3">
              <a:lumMod val="40000"/>
              <a:lumOff val="60000"/>
            </a:schemeClr>
          </a:solidFill>
        </p:grpSpPr>
        <p:sp>
          <p:nvSpPr>
            <p:cNvPr id="13" name="Google Shape;91;p13"/>
            <p:cNvSpPr/>
            <p:nvPr/>
          </p:nvSpPr>
          <p:spPr>
            <a:xfrm rot="10800000">
              <a:off x="2820225" y="891450"/>
              <a:ext cx="3175200" cy="3175200"/>
            </a:xfrm>
            <a:prstGeom prst="blockArc">
              <a:avLst>
                <a:gd name="adj1" fmla="val 5399801"/>
                <a:gd name="adj2" fmla="val 3012680"/>
                <a:gd name="adj3" fmla="val 693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p13"/>
            <p:cNvSpPr/>
            <p:nvPr/>
          </p:nvSpPr>
          <p:spPr>
            <a:xfrm rot="10800000">
              <a:off x="3175023" y="1179900"/>
              <a:ext cx="450600" cy="4506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93;p13"/>
          <p:cNvGrpSpPr/>
          <p:nvPr/>
        </p:nvGrpSpPr>
        <p:grpSpPr>
          <a:xfrm>
            <a:off x="4748712" y="509315"/>
            <a:ext cx="1503900" cy="1235188"/>
            <a:chOff x="3798075" y="775522"/>
            <a:chExt cx="1332300" cy="1078202"/>
          </a:xfrm>
          <a:solidFill>
            <a:schemeClr val="accent5">
              <a:lumMod val="60000"/>
              <a:lumOff val="40000"/>
            </a:schemeClr>
          </a:solidFill>
          <a:effectLst>
            <a:outerShdw blurRad="50800" dist="38100" dir="2700000" algn="tl" rotWithShape="0">
              <a:prstClr val="black">
                <a:alpha val="40000"/>
              </a:prstClr>
            </a:outerShdw>
          </a:effectLst>
        </p:grpSpPr>
        <p:sp>
          <p:nvSpPr>
            <p:cNvPr id="16" name="Google Shape;94;p13"/>
            <p:cNvSpPr/>
            <p:nvPr/>
          </p:nvSpPr>
          <p:spPr>
            <a:xfrm>
              <a:off x="3798075" y="1060524"/>
              <a:ext cx="1332300" cy="7932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sz="800" dirty="0">
                <a:solidFill>
                  <a:schemeClr val="lt1"/>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Created in 1987 by FRANTIQ</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60.000 </a:t>
              </a:r>
              <a:r>
                <a:rPr lang="fr" sz="800" dirty="0">
                  <a:solidFill>
                    <a:srgbClr val="FFFFFF"/>
                  </a:solidFill>
                  <a:latin typeface="Roboto"/>
                  <a:ea typeface="Roboto"/>
                  <a:cs typeface="Roboto"/>
                  <a:sym typeface="Roboto"/>
                </a:rPr>
                <a:t>concepts</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a:solidFill>
                    <a:srgbClr val="FFFFFF"/>
                  </a:solidFill>
                  <a:latin typeface="Roboto"/>
                  <a:ea typeface="Roboto"/>
                  <a:cs typeface="Roboto"/>
                  <a:sym typeface="Roboto"/>
                </a:rPr>
                <a:t>6 </a:t>
              </a:r>
              <a:r>
                <a:rPr lang="fr" sz="800" dirty="0" smtClean="0">
                  <a:solidFill>
                    <a:srgbClr val="FFFFFF"/>
                  </a:solidFill>
                  <a:latin typeface="Roboto"/>
                  <a:ea typeface="Roboto"/>
                  <a:cs typeface="Roboto"/>
                  <a:sym typeface="Roboto"/>
                </a:rPr>
                <a:t>micro-thesauri/collections</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a:solidFill>
                    <a:srgbClr val="FFFFFF"/>
                  </a:solidFill>
                  <a:latin typeface="Roboto"/>
                  <a:ea typeface="Roboto"/>
                  <a:cs typeface="Roboto"/>
                  <a:sym typeface="Roboto"/>
                </a:rPr>
                <a:t>6 </a:t>
              </a:r>
              <a:r>
                <a:rPr lang="fr" sz="800" dirty="0" smtClean="0">
                  <a:solidFill>
                    <a:srgbClr val="FFFFFF"/>
                  </a:solidFill>
                  <a:latin typeface="Roboto"/>
                  <a:ea typeface="Roboto"/>
                  <a:cs typeface="Roboto"/>
                  <a:sym typeface="Roboto"/>
                </a:rPr>
                <a:t>languages</a:t>
              </a:r>
              <a:endParaRPr sz="800" dirty="0">
                <a:solidFill>
                  <a:srgbClr val="FFFFFF"/>
                </a:solidFill>
                <a:latin typeface="Roboto"/>
                <a:ea typeface="Roboto"/>
                <a:cs typeface="Roboto"/>
                <a:sym typeface="Roboto"/>
              </a:endParaRPr>
            </a:p>
            <a:p>
              <a:pPr marL="0" lvl="0" indent="0" algn="l" rtl="0">
                <a:spcBef>
                  <a:spcPts val="0"/>
                </a:spcBef>
                <a:spcAft>
                  <a:spcPts val="0"/>
                </a:spcAft>
                <a:buNone/>
              </a:pPr>
              <a:endParaRPr sz="800" dirty="0">
                <a:solidFill>
                  <a:srgbClr val="FFFFFF"/>
                </a:solidFill>
                <a:latin typeface="Roboto"/>
                <a:ea typeface="Roboto"/>
                <a:cs typeface="Roboto"/>
                <a:sym typeface="Roboto"/>
              </a:endParaRPr>
            </a:p>
          </p:txBody>
        </p:sp>
        <p:sp>
          <p:nvSpPr>
            <p:cNvPr id="17" name="Google Shape;95;p13"/>
            <p:cNvSpPr/>
            <p:nvPr/>
          </p:nvSpPr>
          <p:spPr>
            <a:xfrm>
              <a:off x="3798075" y="775522"/>
              <a:ext cx="1332300" cy="393600"/>
            </a:xfrm>
            <a:prstGeom prst="round1Rect">
              <a:avLst>
                <a:gd name="adj" fmla="val 50000"/>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b="1" dirty="0" smtClean="0">
                  <a:solidFill>
                    <a:srgbClr val="FFFFFF"/>
                  </a:solidFill>
                  <a:latin typeface="Roboto"/>
                  <a:ea typeface="Roboto"/>
                  <a:cs typeface="Roboto"/>
                  <a:sym typeface="Roboto"/>
                </a:rPr>
                <a:t>Thesaurus for </a:t>
              </a:r>
              <a:r>
                <a:rPr lang="fr" sz="800" b="1" dirty="0" smtClean="0">
                  <a:solidFill>
                    <a:schemeClr val="lt1"/>
                  </a:solidFill>
                  <a:latin typeface="Roboto"/>
                  <a:ea typeface="Roboto"/>
                  <a:cs typeface="Roboto"/>
                  <a:sym typeface="Roboto"/>
                </a:rPr>
                <a:t>Archaelogy and Antiquity</a:t>
              </a:r>
              <a:endParaRPr sz="800" b="1" dirty="0">
                <a:solidFill>
                  <a:srgbClr val="FFFFFF"/>
                </a:solidFill>
              </a:endParaRPr>
            </a:p>
          </p:txBody>
        </p:sp>
      </p:grpSp>
      <p:grpSp>
        <p:nvGrpSpPr>
          <p:cNvPr id="18" name="Google Shape;96;p13"/>
          <p:cNvGrpSpPr/>
          <p:nvPr/>
        </p:nvGrpSpPr>
        <p:grpSpPr>
          <a:xfrm>
            <a:off x="3119064" y="1857072"/>
            <a:ext cx="1543634" cy="1305318"/>
            <a:chOff x="2389575" y="2071474"/>
            <a:chExt cx="1332300" cy="1074601"/>
          </a:xfrm>
          <a:solidFill>
            <a:schemeClr val="accent5">
              <a:lumMod val="60000"/>
              <a:lumOff val="40000"/>
            </a:schemeClr>
          </a:solidFill>
          <a:effectLst>
            <a:outerShdw blurRad="50800" dist="38100" dir="2700000" algn="tl" rotWithShape="0">
              <a:prstClr val="black">
                <a:alpha val="40000"/>
              </a:prstClr>
            </a:outerShdw>
          </a:effectLst>
        </p:grpSpPr>
        <p:sp>
          <p:nvSpPr>
            <p:cNvPr id="19" name="Google Shape;97;p13"/>
            <p:cNvSpPr/>
            <p:nvPr/>
          </p:nvSpPr>
          <p:spPr>
            <a:xfrm>
              <a:off x="2389575" y="2427875"/>
              <a:ext cx="1332300" cy="718200"/>
            </a:xfrm>
            <a:prstGeom prst="rect">
              <a:avLst/>
            </a:prstGeom>
            <a:solidFill>
              <a:schemeClr val="accent5">
                <a:lumMod val="75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dirty="0" smtClean="0">
                  <a:solidFill>
                    <a:schemeClr val="lt1"/>
                  </a:solidFill>
                  <a:latin typeface="Roboto"/>
                  <a:ea typeface="Roboto"/>
                  <a:cs typeface="Roboto"/>
                  <a:sym typeface="Roboto"/>
                </a:rPr>
                <a:t>To consolidate the </a:t>
              </a:r>
              <a:r>
                <a:rPr lang="fr" sz="800" dirty="0">
                  <a:solidFill>
                    <a:schemeClr val="lt1"/>
                  </a:solidFill>
                  <a:latin typeface="Roboto"/>
                  <a:ea typeface="Roboto"/>
                  <a:cs typeface="Roboto"/>
                  <a:sym typeface="Roboto"/>
                </a:rPr>
                <a:t>structure </a:t>
              </a:r>
              <a:r>
                <a:rPr lang="fr" sz="800" dirty="0" smtClean="0">
                  <a:solidFill>
                    <a:schemeClr val="lt1"/>
                  </a:solidFill>
                  <a:latin typeface="Roboto"/>
                  <a:ea typeface="Roboto"/>
                  <a:cs typeface="Roboto"/>
                  <a:sym typeface="Roboto"/>
                </a:rPr>
                <a:t>To enrich the vocabulary</a:t>
              </a:r>
              <a:endParaRPr sz="800" dirty="0">
                <a:solidFill>
                  <a:schemeClr val="lt1"/>
                </a:solidFill>
                <a:latin typeface="Roboto"/>
                <a:ea typeface="Roboto"/>
                <a:cs typeface="Roboto"/>
                <a:sym typeface="Roboto"/>
              </a:endParaRPr>
            </a:p>
            <a:p>
              <a:pPr marL="0" lvl="0" indent="0" algn="l" rtl="0">
                <a:spcBef>
                  <a:spcPts val="0"/>
                </a:spcBef>
                <a:spcAft>
                  <a:spcPts val="0"/>
                </a:spcAft>
                <a:buNone/>
              </a:pP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Supported by Consortium </a:t>
              </a:r>
              <a:r>
                <a:rPr lang="fr" sz="800" dirty="0">
                  <a:solidFill>
                    <a:srgbClr val="FFFFFF"/>
                  </a:solidFill>
                  <a:latin typeface="Roboto"/>
                  <a:ea typeface="Roboto"/>
                  <a:cs typeface="Roboto"/>
                  <a:sym typeface="Roboto"/>
                </a:rPr>
                <a:t>MASA</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Led by Project Team</a:t>
              </a:r>
              <a:endParaRPr sz="800" dirty="0">
                <a:solidFill>
                  <a:srgbClr val="FFFFFF"/>
                </a:solidFill>
                <a:latin typeface="Roboto"/>
                <a:ea typeface="Roboto"/>
                <a:cs typeface="Roboto"/>
                <a:sym typeface="Roboto"/>
              </a:endParaRPr>
            </a:p>
            <a:p>
              <a:pPr marL="0" lvl="0" indent="0" algn="l" rtl="0">
                <a:spcBef>
                  <a:spcPts val="0"/>
                </a:spcBef>
                <a:spcAft>
                  <a:spcPts val="0"/>
                </a:spcAft>
                <a:buNone/>
              </a:pPr>
              <a:endParaRPr sz="800" dirty="0">
                <a:solidFill>
                  <a:srgbClr val="FFFFFF"/>
                </a:solidFill>
                <a:latin typeface="Roboto"/>
                <a:ea typeface="Roboto"/>
                <a:cs typeface="Roboto"/>
                <a:sym typeface="Roboto"/>
              </a:endParaRPr>
            </a:p>
          </p:txBody>
        </p:sp>
        <p:sp>
          <p:nvSpPr>
            <p:cNvPr id="20" name="Google Shape;98;p13"/>
            <p:cNvSpPr/>
            <p:nvPr/>
          </p:nvSpPr>
          <p:spPr>
            <a:xfrm>
              <a:off x="2389575" y="2071474"/>
              <a:ext cx="1332300" cy="356400"/>
            </a:xfrm>
            <a:prstGeom prst="round1Rect">
              <a:avLst>
                <a:gd name="adj" fmla="val 50000"/>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b="1" dirty="0" smtClean="0">
                  <a:solidFill>
                    <a:srgbClr val="FFFFFF"/>
                  </a:solidFill>
                  <a:latin typeface="Roboto"/>
                  <a:ea typeface="Roboto"/>
                  <a:cs typeface="Roboto"/>
                  <a:sym typeface="Roboto"/>
                </a:rPr>
                <a:t>Reorganisation programme, 2017-2022</a:t>
              </a:r>
              <a:endParaRPr sz="800" b="1" dirty="0">
                <a:solidFill>
                  <a:srgbClr val="FFFFFF"/>
                </a:solidFill>
              </a:endParaRPr>
            </a:p>
          </p:txBody>
        </p:sp>
      </p:grpSp>
      <p:grpSp>
        <p:nvGrpSpPr>
          <p:cNvPr id="21" name="Google Shape;99;p13"/>
          <p:cNvGrpSpPr/>
          <p:nvPr/>
        </p:nvGrpSpPr>
        <p:grpSpPr>
          <a:xfrm>
            <a:off x="5801883" y="3480214"/>
            <a:ext cx="1503906" cy="1045854"/>
            <a:chOff x="4731075" y="3367427"/>
            <a:chExt cx="1332305" cy="1120838"/>
          </a:xfrm>
          <a:solidFill>
            <a:schemeClr val="accent5">
              <a:lumMod val="60000"/>
              <a:lumOff val="40000"/>
            </a:schemeClr>
          </a:solidFill>
          <a:effectLst>
            <a:outerShdw blurRad="50800" dist="38100" dir="2700000" algn="tl" rotWithShape="0">
              <a:prstClr val="black">
                <a:alpha val="40000"/>
              </a:prstClr>
            </a:outerShdw>
          </a:effectLst>
        </p:grpSpPr>
        <p:sp>
          <p:nvSpPr>
            <p:cNvPr id="22" name="Google Shape;100;p13"/>
            <p:cNvSpPr/>
            <p:nvPr/>
          </p:nvSpPr>
          <p:spPr>
            <a:xfrm>
              <a:off x="4731080" y="3652166"/>
              <a:ext cx="1332300" cy="836100"/>
            </a:xfrm>
            <a:prstGeom prst="rect">
              <a:avLst/>
            </a:prstGeom>
            <a:solidFill>
              <a:schemeClr val="accent5">
                <a:lumMod val="75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dirty="0" smtClean="0">
                  <a:solidFill>
                    <a:srgbClr val="FFFFFF"/>
                  </a:solidFill>
                  <a:latin typeface="Roboto"/>
                  <a:ea typeface="Roboto"/>
                  <a:cs typeface="Roboto"/>
                  <a:sym typeface="Roboto"/>
                </a:rPr>
                <a:t>Frantiq collective catalogue</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Scientific journals</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Research databases</a:t>
              </a: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Cultural heritage promotion</a:t>
              </a:r>
              <a:endParaRPr sz="800" dirty="0">
                <a:solidFill>
                  <a:srgbClr val="FFFFFF"/>
                </a:solidFill>
                <a:latin typeface="Roboto"/>
                <a:ea typeface="Roboto"/>
                <a:cs typeface="Roboto"/>
                <a:sym typeface="Roboto"/>
              </a:endParaRPr>
            </a:p>
          </p:txBody>
        </p:sp>
        <p:sp>
          <p:nvSpPr>
            <p:cNvPr id="23" name="Google Shape;101;p13"/>
            <p:cNvSpPr/>
            <p:nvPr/>
          </p:nvSpPr>
          <p:spPr>
            <a:xfrm>
              <a:off x="4731075" y="3367427"/>
              <a:ext cx="1332300" cy="285000"/>
            </a:xfrm>
            <a:prstGeom prst="round1Rect">
              <a:avLst>
                <a:gd name="adj" fmla="val 50000"/>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b="1" dirty="0" smtClean="0">
                  <a:solidFill>
                    <a:srgbClr val="FFFFFF"/>
                  </a:solidFill>
                  <a:latin typeface="Roboto"/>
                  <a:ea typeface="Roboto"/>
                  <a:cs typeface="Roboto"/>
                  <a:sym typeface="Roboto"/>
                </a:rPr>
                <a:t> Diversified Uses</a:t>
              </a:r>
              <a:endParaRPr sz="800" b="1" dirty="0">
                <a:solidFill>
                  <a:srgbClr val="FFFFFF"/>
                </a:solidFill>
              </a:endParaRPr>
            </a:p>
          </p:txBody>
        </p:sp>
      </p:grpSp>
      <p:grpSp>
        <p:nvGrpSpPr>
          <p:cNvPr id="24" name="Google Shape;102;p13"/>
          <p:cNvGrpSpPr/>
          <p:nvPr/>
        </p:nvGrpSpPr>
        <p:grpSpPr>
          <a:xfrm>
            <a:off x="3547782" y="3478316"/>
            <a:ext cx="1503900" cy="1047880"/>
            <a:chOff x="2734175" y="3367177"/>
            <a:chExt cx="1332300" cy="914700"/>
          </a:xfrm>
          <a:solidFill>
            <a:schemeClr val="accent5">
              <a:lumMod val="60000"/>
              <a:lumOff val="40000"/>
            </a:schemeClr>
          </a:solidFill>
          <a:effectLst>
            <a:outerShdw blurRad="50800" dist="38100" dir="2700000" algn="tl" rotWithShape="0">
              <a:prstClr val="black">
                <a:alpha val="40000"/>
              </a:prstClr>
            </a:outerShdw>
          </a:effectLst>
        </p:grpSpPr>
        <p:sp>
          <p:nvSpPr>
            <p:cNvPr id="25" name="Google Shape;103;p13"/>
            <p:cNvSpPr/>
            <p:nvPr/>
          </p:nvSpPr>
          <p:spPr>
            <a:xfrm>
              <a:off x="2734175" y="3652177"/>
              <a:ext cx="1332300" cy="629700"/>
            </a:xfrm>
            <a:prstGeom prst="rect">
              <a:avLst/>
            </a:prstGeom>
            <a:solidFill>
              <a:schemeClr val="accent5">
                <a:lumMod val="75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800" dirty="0" smtClean="0">
                  <a:solidFill>
                    <a:schemeClr val="lt1"/>
                  </a:solidFill>
                  <a:latin typeface="Roboto"/>
                  <a:ea typeface="Roboto"/>
                  <a:cs typeface="Roboto"/>
                  <a:sym typeface="Roboto"/>
                </a:rPr>
                <a:t>O</a:t>
              </a:r>
              <a:r>
                <a:rPr lang="fr" sz="800" dirty="0" smtClean="0">
                  <a:solidFill>
                    <a:schemeClr val="lt1"/>
                  </a:solidFill>
                  <a:latin typeface="Roboto"/>
                  <a:ea typeface="Roboto"/>
                  <a:cs typeface="Roboto"/>
                  <a:sym typeface="Roboto"/>
                </a:rPr>
                <a:t>ngoing but irregular</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smtClean="0">
                  <a:solidFill>
                    <a:srgbClr val="FFFFFF"/>
                  </a:solidFill>
                  <a:latin typeface="Roboto"/>
                  <a:ea typeface="Roboto"/>
                  <a:cs typeface="Roboto"/>
                  <a:sym typeface="Roboto"/>
                </a:rPr>
                <a:t>Contains obsolete or incomplete vocabulary</a:t>
              </a:r>
              <a:endParaRPr sz="800" dirty="0">
                <a:solidFill>
                  <a:srgbClr val="FFFFFF"/>
                </a:solidFill>
                <a:latin typeface="Roboto"/>
                <a:ea typeface="Roboto"/>
                <a:cs typeface="Roboto"/>
                <a:sym typeface="Roboto"/>
              </a:endParaRPr>
            </a:p>
            <a:p>
              <a:pPr marL="0" lvl="0" indent="0" algn="l" rtl="0">
                <a:spcBef>
                  <a:spcPts val="0"/>
                </a:spcBef>
                <a:spcAft>
                  <a:spcPts val="0"/>
                </a:spcAft>
                <a:buNone/>
              </a:pPr>
              <a:endParaRPr sz="800" dirty="0">
                <a:solidFill>
                  <a:srgbClr val="FFFFFF"/>
                </a:solidFill>
                <a:latin typeface="Roboto"/>
                <a:ea typeface="Roboto"/>
                <a:cs typeface="Roboto"/>
                <a:sym typeface="Roboto"/>
              </a:endParaRPr>
            </a:p>
          </p:txBody>
        </p:sp>
        <p:sp>
          <p:nvSpPr>
            <p:cNvPr id="26" name="Google Shape;104;p13"/>
            <p:cNvSpPr/>
            <p:nvPr/>
          </p:nvSpPr>
          <p:spPr>
            <a:xfrm>
              <a:off x="2734175" y="3367177"/>
              <a:ext cx="1332300" cy="285000"/>
            </a:xfrm>
            <a:prstGeom prst="round1Rect">
              <a:avLst>
                <a:gd name="adj" fmla="val 50000"/>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b="1" dirty="0" smtClean="0">
                  <a:solidFill>
                    <a:srgbClr val="FFFFFF"/>
                  </a:solidFill>
                  <a:latin typeface="Roboto"/>
                  <a:ea typeface="Roboto"/>
                  <a:sym typeface="Roboto"/>
                </a:rPr>
                <a:t>Updates</a:t>
              </a:r>
              <a:endParaRPr sz="800" b="1" dirty="0">
                <a:solidFill>
                  <a:srgbClr val="FFFFFF"/>
                </a:solidFill>
              </a:endParaRPr>
            </a:p>
          </p:txBody>
        </p:sp>
      </p:grpSp>
      <p:grpSp>
        <p:nvGrpSpPr>
          <p:cNvPr id="27" name="Google Shape;105;p13"/>
          <p:cNvGrpSpPr/>
          <p:nvPr/>
        </p:nvGrpSpPr>
        <p:grpSpPr>
          <a:xfrm>
            <a:off x="6338709" y="1993952"/>
            <a:ext cx="1433692" cy="1231059"/>
            <a:chOff x="5206575" y="2071477"/>
            <a:chExt cx="1332311" cy="1074598"/>
          </a:xfrm>
          <a:solidFill>
            <a:schemeClr val="accent5">
              <a:lumMod val="60000"/>
              <a:lumOff val="40000"/>
            </a:schemeClr>
          </a:solidFill>
          <a:effectLst>
            <a:outerShdw blurRad="50800" dist="38100" dir="2700000" algn="tl" rotWithShape="0">
              <a:prstClr val="black">
                <a:alpha val="40000"/>
              </a:prstClr>
            </a:outerShdw>
          </a:effectLst>
        </p:grpSpPr>
        <p:sp>
          <p:nvSpPr>
            <p:cNvPr id="28" name="Google Shape;106;p13"/>
            <p:cNvSpPr/>
            <p:nvPr/>
          </p:nvSpPr>
          <p:spPr>
            <a:xfrm>
              <a:off x="5206586" y="2356474"/>
              <a:ext cx="1332300" cy="78960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fr" sz="800" b="1" dirty="0">
                  <a:solidFill>
                    <a:srgbClr val="FFFFFF"/>
                  </a:solidFill>
                  <a:latin typeface="Roboto"/>
                  <a:ea typeface="Roboto"/>
                  <a:cs typeface="Roboto"/>
                  <a:sym typeface="Roboto"/>
                </a:rPr>
                <a:t>https://pactols.frantiq.fr</a:t>
              </a:r>
              <a:r>
                <a:rPr lang="fr" sz="800" b="1" dirty="0">
                  <a:solidFill>
                    <a:srgbClr val="F3F3F3"/>
                  </a:solidFill>
                  <a:latin typeface="Roboto"/>
                  <a:ea typeface="Roboto"/>
                  <a:cs typeface="Roboto"/>
                  <a:sym typeface="Roboto"/>
                </a:rPr>
                <a:t/>
              </a:r>
              <a:br>
                <a:rPr lang="fr" sz="800" b="1" dirty="0">
                  <a:solidFill>
                    <a:srgbClr val="F3F3F3"/>
                  </a:solidFill>
                  <a:latin typeface="Roboto"/>
                  <a:ea typeface="Roboto"/>
                  <a:cs typeface="Roboto"/>
                  <a:sym typeface="Roboto"/>
                </a:rPr>
              </a:br>
              <a:endParaRPr sz="800" b="1" dirty="0">
                <a:solidFill>
                  <a:srgbClr val="F3F3F3"/>
                </a:solidFill>
                <a:latin typeface="Roboto"/>
                <a:ea typeface="Roboto"/>
                <a:cs typeface="Roboto"/>
                <a:sym typeface="Roboto"/>
              </a:endParaRPr>
            </a:p>
            <a:p>
              <a:pPr marL="0" lvl="0" indent="0" algn="l" rtl="0">
                <a:spcBef>
                  <a:spcPts val="0"/>
                </a:spcBef>
                <a:spcAft>
                  <a:spcPts val="0"/>
                </a:spcAft>
                <a:buNone/>
              </a:pPr>
              <a:r>
                <a:rPr lang="fr-FR" sz="800" dirty="0" smtClean="0">
                  <a:solidFill>
                    <a:srgbClr val="FFFFFF"/>
                  </a:solidFill>
                  <a:latin typeface="Roboto"/>
                  <a:ea typeface="Roboto"/>
                  <a:cs typeface="Roboto"/>
                  <a:sym typeface="Roboto"/>
                </a:rPr>
                <a:t>F</a:t>
              </a:r>
              <a:r>
                <a:rPr lang="fr" sz="800" dirty="0" smtClean="0">
                  <a:solidFill>
                    <a:srgbClr val="FFFFFF"/>
                  </a:solidFill>
                  <a:latin typeface="Roboto"/>
                  <a:ea typeface="Roboto"/>
                  <a:cs typeface="Roboto"/>
                  <a:sym typeface="Roboto"/>
                </a:rPr>
                <a:t>ree license </a:t>
              </a:r>
              <a:r>
                <a:rPr lang="fr" sz="800" dirty="0">
                  <a:solidFill>
                    <a:srgbClr val="FFFFFF"/>
                  </a:solidFill>
                  <a:latin typeface="Roboto"/>
                  <a:ea typeface="Roboto"/>
                  <a:cs typeface="Roboto"/>
                  <a:sym typeface="Roboto"/>
                </a:rPr>
                <a:t>ODbl</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a:solidFill>
                    <a:srgbClr val="FFFFFF"/>
                  </a:solidFill>
                  <a:latin typeface="Roboto"/>
                  <a:ea typeface="Roboto"/>
                  <a:cs typeface="Roboto"/>
                  <a:sym typeface="Roboto"/>
                </a:rPr>
                <a:t>ISO 25964</a:t>
              </a:r>
              <a:endParaRPr sz="800" dirty="0">
                <a:solidFill>
                  <a:srgbClr val="FFFFFF"/>
                </a:solidFill>
                <a:latin typeface="Roboto"/>
                <a:ea typeface="Roboto"/>
                <a:cs typeface="Roboto"/>
                <a:sym typeface="Roboto"/>
              </a:endParaRPr>
            </a:p>
            <a:p>
              <a:pPr lvl="0"/>
              <a:r>
                <a:rPr lang="fr" sz="800" dirty="0" smtClean="0">
                  <a:solidFill>
                    <a:srgbClr val="FFFFFF"/>
                  </a:solidFill>
                  <a:latin typeface="Roboto"/>
                  <a:ea typeface="Roboto"/>
                  <a:cs typeface="Roboto"/>
                  <a:sym typeface="Roboto"/>
                </a:rPr>
                <a:t>Ark &amp; Handle </a:t>
              </a:r>
              <a:r>
                <a:rPr lang="fr" sz="800" dirty="0">
                  <a:solidFill>
                    <a:srgbClr val="FFFFFF"/>
                  </a:solidFill>
                  <a:latin typeface="Roboto"/>
                  <a:ea typeface="Roboto"/>
                  <a:cs typeface="Roboto"/>
                  <a:sym typeface="Roboto"/>
                </a:rPr>
                <a:t>Identifiers </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fr" sz="800" dirty="0">
                  <a:solidFill>
                    <a:srgbClr val="FFFFFF"/>
                  </a:solidFill>
                  <a:latin typeface="Roboto"/>
                  <a:ea typeface="Roboto"/>
                  <a:cs typeface="Roboto"/>
                  <a:sym typeface="Roboto"/>
                </a:rPr>
                <a:t>SKOS, Json, RDF</a:t>
              </a:r>
              <a:endParaRPr sz="800" dirty="0">
                <a:solidFill>
                  <a:srgbClr val="FFFFFF"/>
                </a:solidFill>
                <a:latin typeface="Roboto"/>
                <a:ea typeface="Roboto"/>
                <a:cs typeface="Roboto"/>
                <a:sym typeface="Roboto"/>
              </a:endParaRPr>
            </a:p>
          </p:txBody>
        </p:sp>
        <p:sp>
          <p:nvSpPr>
            <p:cNvPr id="29" name="Google Shape;107;p13"/>
            <p:cNvSpPr/>
            <p:nvPr/>
          </p:nvSpPr>
          <p:spPr>
            <a:xfrm>
              <a:off x="5206575" y="2071477"/>
              <a:ext cx="1332300" cy="285000"/>
            </a:xfrm>
            <a:prstGeom prst="round1Rect">
              <a:avLst>
                <a:gd name="adj" fmla="val 50000"/>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b="1" dirty="0" smtClean="0">
                  <a:solidFill>
                    <a:srgbClr val="FFFFFF"/>
                  </a:solidFill>
                  <a:latin typeface="Roboto"/>
                  <a:ea typeface="Roboto"/>
                  <a:cs typeface="Roboto"/>
                  <a:sym typeface="Roboto"/>
                </a:rPr>
                <a:t>Free, Normalised, Citable</a:t>
              </a:r>
              <a:endParaRPr sz="800" b="1" dirty="0">
                <a:solidFill>
                  <a:srgbClr val="FFFFFF"/>
                </a:solidFill>
              </a:endParaRPr>
            </a:p>
          </p:txBody>
        </p:sp>
      </p:grpSp>
      <p:pic>
        <p:nvPicPr>
          <p:cNvPr id="30" name="Google Shape;108;p13"/>
          <p:cNvPicPr preferRelativeResize="0"/>
          <p:nvPr/>
        </p:nvPicPr>
        <p:blipFill>
          <a:blip r:embed="rId3">
            <a:alphaModFix/>
          </a:blip>
          <a:stretch>
            <a:fillRect/>
          </a:stretch>
        </p:blipFill>
        <p:spPr>
          <a:xfrm>
            <a:off x="6846907" y="120604"/>
            <a:ext cx="1227925" cy="1180075"/>
          </a:xfrm>
          <a:prstGeom prst="rect">
            <a:avLst/>
          </a:prstGeom>
          <a:noFill/>
          <a:ln>
            <a:noFill/>
          </a:ln>
        </p:spPr>
      </p:pic>
      <p:pic>
        <p:nvPicPr>
          <p:cNvPr id="32" name="Google Shape;111;p13"/>
          <p:cNvPicPr preferRelativeResize="0"/>
          <p:nvPr/>
        </p:nvPicPr>
        <p:blipFill>
          <a:blip r:embed="rId4">
            <a:alphaModFix/>
          </a:blip>
          <a:stretch>
            <a:fillRect/>
          </a:stretch>
        </p:blipFill>
        <p:spPr>
          <a:xfrm>
            <a:off x="2516242" y="2651822"/>
            <a:ext cx="561409" cy="274621"/>
          </a:xfrm>
          <a:prstGeom prst="rect">
            <a:avLst/>
          </a:prstGeom>
          <a:noFill/>
          <a:ln>
            <a:noFill/>
          </a:ln>
        </p:spPr>
      </p:pic>
      <p:pic>
        <p:nvPicPr>
          <p:cNvPr id="34" name="Google Shape;146;p26"/>
          <p:cNvPicPr preferRelativeResize="0"/>
          <p:nvPr/>
        </p:nvPicPr>
        <p:blipFill>
          <a:blip r:embed="rId5">
            <a:alphaModFix/>
          </a:blip>
          <a:stretch>
            <a:fillRect/>
          </a:stretch>
        </p:blipFill>
        <p:spPr>
          <a:xfrm>
            <a:off x="7813781" y="2682583"/>
            <a:ext cx="785054" cy="152821"/>
          </a:xfrm>
          <a:prstGeom prst="rect">
            <a:avLst/>
          </a:prstGeom>
          <a:noFill/>
          <a:ln>
            <a:noFill/>
          </a:ln>
          <a:effectLst>
            <a:outerShdw blurRad="57150" dist="19050" dir="5400000" algn="bl" rotWithShape="0">
              <a:srgbClr val="000000">
                <a:alpha val="50000"/>
              </a:srgbClr>
            </a:outerShdw>
          </a:effectLst>
        </p:spPr>
      </p:pic>
      <p:sp>
        <p:nvSpPr>
          <p:cNvPr id="35" name="Rectangle 34"/>
          <p:cNvSpPr/>
          <p:nvPr/>
        </p:nvSpPr>
        <p:spPr>
          <a:xfrm>
            <a:off x="571500" y="2952034"/>
            <a:ext cx="2522763" cy="1107996"/>
          </a:xfrm>
          <a:prstGeom prst="rect">
            <a:avLst/>
          </a:prstGeom>
          <a:solidFill>
            <a:srgbClr val="F7F9F1"/>
          </a:solidFill>
        </p:spPr>
        <p:txBody>
          <a:bodyPr wrap="square">
            <a:spAutoFit/>
          </a:bodyPr>
          <a:lstStyle/>
          <a:p>
            <a:r>
              <a:rPr lang="fr" sz="600" dirty="0" smtClean="0">
                <a:solidFill>
                  <a:srgbClr val="343C44"/>
                </a:solidFill>
                <a:latin typeface="Lato" charset="0"/>
              </a:rPr>
              <a:t>Rémi Ancel (Service archéologique du Val de Marne)</a:t>
            </a:r>
          </a:p>
          <a:p>
            <a:r>
              <a:rPr lang="fr" sz="600" dirty="0" smtClean="0">
                <a:solidFill>
                  <a:srgbClr val="343C44"/>
                </a:solidFill>
                <a:latin typeface="Lato" charset="0"/>
              </a:rPr>
              <a:t>Pascale Araujo (SRA Centre Val de Loire)</a:t>
            </a:r>
          </a:p>
          <a:p>
            <a:r>
              <a:rPr lang="fr" sz="600" dirty="0" smtClean="0">
                <a:solidFill>
                  <a:srgbClr val="343C44"/>
                </a:solidFill>
                <a:latin typeface="Lato" charset="0"/>
              </a:rPr>
              <a:t>Emmanuelle Bryas (Inrap)</a:t>
            </a:r>
          </a:p>
          <a:p>
            <a:r>
              <a:rPr lang="fr" sz="600" dirty="0" smtClean="0">
                <a:solidFill>
                  <a:srgbClr val="343C44"/>
                </a:solidFill>
                <a:latin typeface="Lato" charset="0"/>
              </a:rPr>
              <a:t>Véronique Humbert (CNRS-ASM) </a:t>
            </a:r>
            <a:br>
              <a:rPr lang="fr" sz="600" dirty="0" smtClean="0">
                <a:solidFill>
                  <a:srgbClr val="343C44"/>
                </a:solidFill>
                <a:latin typeface="Lato" charset="0"/>
              </a:rPr>
            </a:br>
            <a:r>
              <a:rPr lang="fr" sz="600" dirty="0" smtClean="0">
                <a:solidFill>
                  <a:srgbClr val="343C44"/>
                </a:solidFill>
                <a:latin typeface="Lato" charset="0"/>
              </a:rPr>
              <a:t>Marie Lakermance (DRASSM)</a:t>
            </a:r>
            <a:br>
              <a:rPr lang="fr" sz="600" dirty="0" smtClean="0">
                <a:solidFill>
                  <a:srgbClr val="343C44"/>
                </a:solidFill>
                <a:latin typeface="Lato" charset="0"/>
              </a:rPr>
            </a:br>
            <a:r>
              <a:rPr lang="fr" sz="600" dirty="0" smtClean="0">
                <a:solidFill>
                  <a:srgbClr val="343C44"/>
                </a:solidFill>
                <a:latin typeface="Lato" charset="0"/>
              </a:rPr>
              <a:t>Magali Lugnot (CNRS-Maison de l’Orient et de la Méditerranée)</a:t>
            </a:r>
            <a:br>
              <a:rPr lang="fr" sz="600" dirty="0" smtClean="0">
                <a:solidFill>
                  <a:srgbClr val="343C44"/>
                </a:solidFill>
                <a:latin typeface="Lato" charset="0"/>
              </a:rPr>
            </a:br>
            <a:r>
              <a:rPr lang="fr" sz="600" dirty="0" smtClean="0">
                <a:solidFill>
                  <a:srgbClr val="343C44"/>
                </a:solidFill>
                <a:latin typeface="Lato" charset="0"/>
              </a:rPr>
              <a:t>Patricia Moitrel (SRA Normandie)</a:t>
            </a:r>
          </a:p>
          <a:p>
            <a:r>
              <a:rPr lang="fr" sz="600" dirty="0" smtClean="0">
                <a:solidFill>
                  <a:srgbClr val="343C44"/>
                </a:solidFill>
                <a:latin typeface="Lato" charset="0"/>
              </a:rPr>
              <a:t>Christelle Molinié (Musée Saint-Raymond) </a:t>
            </a:r>
            <a:br>
              <a:rPr lang="fr" sz="600" dirty="0" smtClean="0">
                <a:solidFill>
                  <a:srgbClr val="343C44"/>
                </a:solidFill>
                <a:latin typeface="Lato" charset="0"/>
              </a:rPr>
            </a:br>
            <a:r>
              <a:rPr lang="fr" sz="600" dirty="0" smtClean="0">
                <a:solidFill>
                  <a:srgbClr val="343C44"/>
                </a:solidFill>
                <a:latin typeface="Lato" charset="0"/>
              </a:rPr>
              <a:t>Emmanuelle Piredda (CNRS-Maison de l’Orient et de la Méditerranée)</a:t>
            </a:r>
          </a:p>
          <a:p>
            <a:r>
              <a:rPr lang="fr" sz="600" dirty="0" smtClean="0">
                <a:solidFill>
                  <a:srgbClr val="343C44"/>
                </a:solidFill>
                <a:latin typeface="Lato" charset="0"/>
              </a:rPr>
              <a:t>Miled Rousset (CNRS-Maison de l’Orient et de la Méditerranée)</a:t>
            </a:r>
          </a:p>
          <a:p>
            <a:r>
              <a:rPr lang="fr" sz="600" dirty="0" smtClean="0">
                <a:solidFill>
                  <a:srgbClr val="343C44"/>
                </a:solidFill>
                <a:latin typeface="Lato" charset="0"/>
              </a:rPr>
              <a:t>Justine Vincent </a:t>
            </a:r>
            <a:r>
              <a:rPr lang="fr-FR" sz="600" dirty="0" smtClean="0">
                <a:solidFill>
                  <a:srgbClr val="343C44"/>
                </a:solidFill>
                <a:latin typeface="Lato" charset="0"/>
              </a:rPr>
              <a:t>(</a:t>
            </a:r>
            <a:r>
              <a:rPr lang="fr-FR" sz="600" dirty="0" err="1" smtClean="0">
                <a:solidFill>
                  <a:srgbClr val="343C44"/>
                </a:solidFill>
                <a:latin typeface="Lato" charset="0"/>
              </a:rPr>
              <a:t>Inrap</a:t>
            </a:r>
            <a:r>
              <a:rPr lang="fr-FR" sz="600" dirty="0" smtClean="0">
                <a:solidFill>
                  <a:srgbClr val="343C44"/>
                </a:solidFill>
                <a:latin typeface="Lato" charset="0"/>
              </a:rPr>
              <a:t>)</a:t>
            </a:r>
            <a:endParaRPr lang="fr-FR" sz="1100" dirty="0"/>
          </a:p>
        </p:txBody>
      </p:sp>
      <p:pic>
        <p:nvPicPr>
          <p:cNvPr id="14340" name="Picture 4" descr="FAIR Principles - Panosc"/>
          <p:cNvPicPr>
            <a:picLocks noChangeAspect="1" noChangeArrowheads="1"/>
          </p:cNvPicPr>
          <p:nvPr/>
        </p:nvPicPr>
        <p:blipFill>
          <a:blip r:embed="rId6"/>
          <a:srcRect/>
          <a:stretch>
            <a:fillRect/>
          </a:stretch>
        </p:blipFill>
        <p:spPr bwMode="auto">
          <a:xfrm>
            <a:off x="7819826" y="2894755"/>
            <a:ext cx="829988" cy="2618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3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Reorganising</a:t>
            </a:r>
            <a:r>
              <a:rPr lang="fr-FR" dirty="0" smtClean="0"/>
              <a:t> the structure of PACTOLS</a:t>
            </a:r>
            <a:endParaRPr lang="fr-FR" dirty="0"/>
          </a:p>
        </p:txBody>
      </p:sp>
      <p:sp>
        <p:nvSpPr>
          <p:cNvPr id="3" name="Espace réservé du contenu 2"/>
          <p:cNvSpPr>
            <a:spLocks noGrp="1"/>
          </p:cNvSpPr>
          <p:nvPr>
            <p:ph sz="half" idx="1"/>
          </p:nvPr>
        </p:nvSpPr>
        <p:spPr>
          <a:xfrm>
            <a:off x="400050" y="1167493"/>
            <a:ext cx="8458200" cy="3535136"/>
          </a:xfrm>
        </p:spPr>
        <p:txBody>
          <a:bodyPr>
            <a:normAutofit/>
          </a:bodyPr>
          <a:lstStyle/>
          <a:p>
            <a:pPr marL="358775"/>
            <a:r>
              <a:rPr lang="fr-FR" sz="2400" dirty="0" smtClean="0"/>
              <a:t>An </a:t>
            </a:r>
            <a:r>
              <a:rPr lang="fr-FR" sz="2400" dirty="0" err="1" smtClean="0"/>
              <a:t>unconvincing</a:t>
            </a:r>
            <a:r>
              <a:rPr lang="fr-FR" sz="2400" dirty="0" smtClean="0"/>
              <a:t> first </a:t>
            </a:r>
            <a:r>
              <a:rPr lang="fr-FR" sz="2400" dirty="0" err="1" smtClean="0"/>
              <a:t>experience</a:t>
            </a:r>
            <a:endParaRPr lang="fr-FR" sz="2400" dirty="0" smtClean="0"/>
          </a:p>
          <a:p>
            <a:pPr marL="358775"/>
            <a:endParaRPr lang="fr-FR" sz="2400" dirty="0" smtClean="0"/>
          </a:p>
          <a:p>
            <a:pPr marL="1436688" indent="-358775"/>
            <a:r>
              <a:rPr lang="en-US" sz="2400" dirty="0" smtClean="0"/>
              <a:t>The discovery of the BBT, a magic solution</a:t>
            </a:r>
            <a:endParaRPr lang="fr-FR" sz="2400" dirty="0" smtClean="0"/>
          </a:p>
          <a:p>
            <a:pPr marL="1885950" lvl="1" indent="-269875"/>
            <a:r>
              <a:rPr lang="en-US" sz="2000" dirty="0" smtClean="0"/>
              <a:t>Conceptual categories = New approach to collections</a:t>
            </a:r>
          </a:p>
          <a:p>
            <a:pPr marL="1885950" lvl="1" indent="-269875"/>
            <a:r>
              <a:rPr lang="en-US" sz="2000" dirty="0" smtClean="0"/>
              <a:t>Limited number of levels = Simplicity and visibility model</a:t>
            </a:r>
          </a:p>
          <a:p>
            <a:pPr marL="1885950" lvl="1" indent="-269875"/>
            <a:r>
              <a:rPr lang="en-US" sz="2000" dirty="0" smtClean="0"/>
              <a:t>Alignment with CIDOC-CRM = Opening to LOD</a:t>
            </a:r>
          </a:p>
          <a:p>
            <a:pPr marL="1885950" lvl="1" indent="-269875"/>
            <a:r>
              <a:rPr lang="en-US" sz="2000" dirty="0" smtClean="0"/>
              <a:t>Scalable and collaborative</a:t>
            </a:r>
            <a:endParaRPr lang="fr-FR" sz="2000" dirty="0" smtClean="0"/>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3</a:t>
            </a:fld>
            <a:endParaRPr lang="fr-FR"/>
          </a:p>
        </p:txBody>
      </p:sp>
      <p:pic>
        <p:nvPicPr>
          <p:cNvPr id="3076" name="Picture 4" descr="Image du Blog jardinsduciel.centerblog.net"/>
          <p:cNvPicPr>
            <a:picLocks noChangeAspect="1" noChangeArrowheads="1"/>
          </p:cNvPicPr>
          <p:nvPr/>
        </p:nvPicPr>
        <p:blipFill>
          <a:blip r:embed="rId3"/>
          <a:srcRect/>
          <a:stretch>
            <a:fillRect/>
          </a:stretch>
        </p:blipFill>
        <p:spPr bwMode="auto">
          <a:xfrm>
            <a:off x="310242" y="2159455"/>
            <a:ext cx="2375806" cy="178185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05978"/>
            <a:ext cx="4043680" cy="1843257"/>
          </a:xfrm>
        </p:spPr>
        <p:txBody>
          <a:bodyPr>
            <a:normAutofit/>
          </a:bodyPr>
          <a:lstStyle/>
          <a:p>
            <a:r>
              <a:rPr lang="fr-FR" dirty="0" err="1" smtClean="0"/>
              <a:t>Using</a:t>
            </a:r>
            <a:r>
              <a:rPr lang="fr-FR" dirty="0" smtClean="0"/>
              <a:t> the BBT </a:t>
            </a:r>
            <a:r>
              <a:rPr lang="fr-FR" dirty="0" err="1" smtClean="0"/>
              <a:t>facets</a:t>
            </a:r>
            <a:r>
              <a:rPr lang="fr-FR" dirty="0" smtClean="0"/>
              <a:t> as a </a:t>
            </a:r>
            <a:r>
              <a:rPr lang="fr-FR" dirty="0" err="1" smtClean="0"/>
              <a:t>filter</a:t>
            </a:r>
            <a:endParaRPr lang="fr-FR" dirty="0"/>
          </a:p>
        </p:txBody>
      </p:sp>
      <p:sp>
        <p:nvSpPr>
          <p:cNvPr id="7" name="Espace réservé du contenu 6"/>
          <p:cNvSpPr>
            <a:spLocks noGrp="1"/>
          </p:cNvSpPr>
          <p:nvPr>
            <p:ph idx="1"/>
          </p:nvPr>
        </p:nvSpPr>
        <p:spPr>
          <a:xfrm>
            <a:off x="457200" y="2174240"/>
            <a:ext cx="4124960" cy="2743200"/>
          </a:xfrm>
        </p:spPr>
        <p:txBody>
          <a:bodyPr>
            <a:normAutofit fontScale="55000" lnSpcReduction="20000"/>
          </a:bodyPr>
          <a:lstStyle/>
          <a:p>
            <a:pPr marL="171450" indent="-171450"/>
            <a:r>
              <a:rPr lang="en-US" dirty="0" smtClean="0"/>
              <a:t>By creating a temporary BBT tree with additional lower levels, named Pactols2</a:t>
            </a:r>
          </a:p>
          <a:p>
            <a:pPr marL="171450" indent="-171450"/>
            <a:r>
              <a:rPr lang="en-US" dirty="0" smtClean="0"/>
              <a:t>By distributing PACTOLS concepts in the BBT categories, field by field</a:t>
            </a:r>
          </a:p>
          <a:p>
            <a:pPr marL="176213" indent="-176213">
              <a:spcBef>
                <a:spcPts val="900"/>
              </a:spcBef>
            </a:pPr>
            <a:r>
              <a:rPr lang="en-US" dirty="0" smtClean="0"/>
              <a:t>By </a:t>
            </a:r>
            <a:r>
              <a:rPr lang="en-US" dirty="0" err="1" smtClean="0"/>
              <a:t>reorganising</a:t>
            </a:r>
            <a:r>
              <a:rPr lang="en-US" dirty="0" smtClean="0"/>
              <a:t> the contents systematically</a:t>
            </a:r>
          </a:p>
          <a:p>
            <a:pPr marL="176213" indent="-176213"/>
            <a:r>
              <a:rPr lang="en-US" dirty="0" smtClean="0"/>
              <a:t>By correcting structural inconsistencies and confusion of categories in the branches</a:t>
            </a:r>
          </a:p>
          <a:p>
            <a:pPr marL="176213" indent="-176213">
              <a:spcAft>
                <a:spcPts val="900"/>
              </a:spcAft>
            </a:pPr>
            <a:r>
              <a:rPr lang="en-US" dirty="0" smtClean="0"/>
              <a:t>By revising the entire vocabulary</a:t>
            </a:r>
            <a:endParaRPr lang="fr-FR" dirty="0" smtClean="0"/>
          </a:p>
        </p:txBody>
      </p:sp>
      <p:sp>
        <p:nvSpPr>
          <p:cNvPr id="5" name="Espace réservé du numéro de diapositive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a:t>
            </a:fld>
            <a:endParaRPr lang="fr-FR"/>
          </a:p>
        </p:txBody>
      </p:sp>
      <p:pic>
        <p:nvPicPr>
          <p:cNvPr id="8" name="Google Shape;120;p14"/>
          <p:cNvPicPr preferRelativeResize="0"/>
          <p:nvPr/>
        </p:nvPicPr>
        <p:blipFill>
          <a:blip r:embed="rId3">
            <a:alphaModFix/>
          </a:blip>
          <a:stretch>
            <a:fillRect/>
          </a:stretch>
        </p:blipFill>
        <p:spPr>
          <a:xfrm>
            <a:off x="6263399" y="587175"/>
            <a:ext cx="2481450" cy="4251174"/>
          </a:xfrm>
          <a:prstGeom prst="rect">
            <a:avLst/>
          </a:prstGeom>
          <a:noFill/>
          <a:ln>
            <a:noFill/>
          </a:ln>
          <a:effectLst>
            <a:outerShdw blurRad="57150" dist="19050" dir="5400000" algn="bl" rotWithShape="0">
              <a:srgbClr val="000000">
                <a:alpha val="50000"/>
              </a:srgbClr>
            </a:outerShdw>
          </a:effectLst>
        </p:spPr>
      </p:pic>
      <p:pic>
        <p:nvPicPr>
          <p:cNvPr id="9" name="Google Shape;121;p14"/>
          <p:cNvPicPr preferRelativeResize="0"/>
          <p:nvPr/>
        </p:nvPicPr>
        <p:blipFill>
          <a:blip r:embed="rId4">
            <a:alphaModFix/>
          </a:blip>
          <a:stretch>
            <a:fillRect/>
          </a:stretch>
        </p:blipFill>
        <p:spPr>
          <a:xfrm>
            <a:off x="4648193" y="-24063"/>
            <a:ext cx="1284140" cy="5143500"/>
          </a:xfrm>
          <a:prstGeom prst="rect">
            <a:avLst/>
          </a:prstGeom>
          <a:noFill/>
          <a:ln>
            <a:noFill/>
          </a:ln>
          <a:effectLst>
            <a:outerShdw blurRad="57150" dist="19050" dir="5400000" algn="bl" rotWithShape="0">
              <a:srgbClr val="000000">
                <a:alpha val="50000"/>
              </a:srgbClr>
            </a:outerShdw>
          </a:effectLst>
        </p:spPr>
      </p:pic>
      <p:sp>
        <p:nvSpPr>
          <p:cNvPr id="10" name="Google Shape;122;p14"/>
          <p:cNvSpPr/>
          <p:nvPr/>
        </p:nvSpPr>
        <p:spPr>
          <a:xfrm>
            <a:off x="5856125" y="2426700"/>
            <a:ext cx="406500" cy="290100"/>
          </a:xfrm>
          <a:prstGeom prst="striped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6150" name="Picture 6"/>
          <p:cNvPicPr>
            <a:picLocks noChangeAspect="1" noChangeArrowheads="1"/>
          </p:cNvPicPr>
          <p:nvPr/>
        </p:nvPicPr>
        <p:blipFill>
          <a:blip r:embed="rId3"/>
          <a:srcRect/>
          <a:stretch>
            <a:fillRect/>
          </a:stretch>
        </p:blipFill>
        <p:spPr bwMode="auto">
          <a:xfrm>
            <a:off x="425359" y="2390051"/>
            <a:ext cx="1894114" cy="1698171"/>
          </a:xfrm>
          <a:prstGeom prst="rect">
            <a:avLst/>
          </a:prstGeom>
          <a:noFill/>
          <a:ln w="9525">
            <a:noFill/>
            <a:miter lim="800000"/>
            <a:headEnd/>
            <a:tailEnd/>
          </a:ln>
        </p:spPr>
      </p:pic>
      <p:sp>
        <p:nvSpPr>
          <p:cNvPr id="128" name="Google Shape;128;p15"/>
          <p:cNvSpPr txBox="1">
            <a:spLocks noGrp="1"/>
          </p:cNvSpPr>
          <p:nvPr>
            <p:ph type="title"/>
          </p:nvPr>
        </p:nvSpPr>
        <p:spPr>
          <a:xfrm>
            <a:off x="313151" y="124190"/>
            <a:ext cx="8830849" cy="7275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3600" dirty="0" smtClean="0">
                <a:solidFill>
                  <a:schemeClr val="tx1"/>
                </a:solidFill>
              </a:rPr>
              <a:t>The game of deconstruction / reconstruction,</a:t>
            </a:r>
            <a:br>
              <a:rPr lang="fr" sz="3600" dirty="0" smtClean="0">
                <a:solidFill>
                  <a:schemeClr val="tx1"/>
                </a:solidFill>
              </a:rPr>
            </a:br>
            <a:r>
              <a:rPr lang="fr" sz="2800" dirty="0" smtClean="0">
                <a:solidFill>
                  <a:schemeClr val="tx1"/>
                </a:solidFill>
              </a:rPr>
              <a:t>one example</a:t>
            </a:r>
            <a:endParaRPr sz="2800" dirty="0">
              <a:solidFill>
                <a:schemeClr val="tx1"/>
              </a:solidFill>
            </a:endParaRPr>
          </a:p>
        </p:txBody>
      </p:sp>
      <p:sp>
        <p:nvSpPr>
          <p:cNvPr id="129" name="Google Shape;129;p15"/>
          <p:cNvSpPr txBox="1">
            <a:spLocks noGrp="1"/>
          </p:cNvSpPr>
          <p:nvPr>
            <p:ph type="body" idx="1"/>
          </p:nvPr>
        </p:nvSpPr>
        <p:spPr>
          <a:xfrm>
            <a:off x="424450" y="1219200"/>
            <a:ext cx="2638500" cy="3234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2000" dirty="0" smtClean="0"/>
              <a:t>Death in </a:t>
            </a:r>
            <a:r>
              <a:rPr lang="fr" sz="2000" dirty="0"/>
              <a:t>PACTOLS </a:t>
            </a:r>
            <a:r>
              <a:rPr lang="fr" sz="2000" dirty="0" smtClean="0"/>
              <a:t>1 </a:t>
            </a:r>
            <a:endParaRPr sz="2000" dirty="0"/>
          </a:p>
          <a:p>
            <a:pPr marL="269999" lvl="0" indent="-246548" algn="l" rtl="0">
              <a:spcBef>
                <a:spcPts val="1600"/>
              </a:spcBef>
              <a:spcAft>
                <a:spcPts val="0"/>
              </a:spcAft>
              <a:buSzPts val="1100"/>
              <a:buChar char="●"/>
            </a:pPr>
            <a:r>
              <a:rPr lang="fr" sz="1600" dirty="0"/>
              <a:t>1 </a:t>
            </a:r>
            <a:r>
              <a:rPr lang="fr" sz="1600" dirty="0" smtClean="0"/>
              <a:t>specific file </a:t>
            </a:r>
            <a:endParaRPr sz="1600" dirty="0"/>
          </a:p>
          <a:p>
            <a:pPr marL="269999" lvl="0" indent="-246548" algn="l" rtl="0">
              <a:spcBef>
                <a:spcPts val="0"/>
              </a:spcBef>
              <a:spcAft>
                <a:spcPts val="0"/>
              </a:spcAft>
              <a:buSzPts val="1100"/>
              <a:buChar char="●"/>
            </a:pPr>
            <a:r>
              <a:rPr lang="fr" sz="1600" dirty="0"/>
              <a:t>133 concepts </a:t>
            </a:r>
            <a:endParaRPr sz="1600" dirty="0"/>
          </a:p>
        </p:txBody>
      </p:sp>
      <p:sp>
        <p:nvSpPr>
          <p:cNvPr id="130" name="Google Shape;13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5</a:t>
            </a:fld>
            <a:endParaRPr/>
          </a:p>
        </p:txBody>
      </p:sp>
      <p:pic>
        <p:nvPicPr>
          <p:cNvPr id="131" name="Google Shape;131;p15"/>
          <p:cNvPicPr preferRelativeResize="0"/>
          <p:nvPr/>
        </p:nvPicPr>
        <p:blipFill>
          <a:blip r:embed="rId4">
            <a:alphaModFix/>
          </a:blip>
          <a:stretch>
            <a:fillRect/>
          </a:stretch>
        </p:blipFill>
        <p:spPr>
          <a:xfrm>
            <a:off x="3328794" y="782013"/>
            <a:ext cx="2481450" cy="4251174"/>
          </a:xfrm>
          <a:prstGeom prst="rect">
            <a:avLst/>
          </a:prstGeom>
          <a:noFill/>
          <a:ln>
            <a:noFill/>
          </a:ln>
          <a:effectLst>
            <a:outerShdw blurRad="57150" dist="19050" dir="5400000" algn="bl" rotWithShape="0">
              <a:srgbClr val="000000">
                <a:alpha val="50000"/>
              </a:srgbClr>
            </a:outerShdw>
          </a:effectLst>
        </p:spPr>
      </p:pic>
      <p:cxnSp>
        <p:nvCxnSpPr>
          <p:cNvPr id="133" name="Google Shape;133;p15"/>
          <p:cNvCxnSpPr/>
          <p:nvPr/>
        </p:nvCxnSpPr>
        <p:spPr>
          <a:xfrm>
            <a:off x="2122714" y="2710095"/>
            <a:ext cx="1371600" cy="32657"/>
          </a:xfrm>
          <a:prstGeom prst="straightConnector1">
            <a:avLst/>
          </a:prstGeom>
          <a:noFill/>
          <a:ln w="9525" cap="flat" cmpd="sng">
            <a:solidFill>
              <a:schemeClr val="accent6"/>
            </a:solidFill>
            <a:prstDash val="solid"/>
            <a:round/>
            <a:headEnd type="none" w="med" len="med"/>
            <a:tailEnd type="triangle" w="med" len="med"/>
          </a:ln>
        </p:spPr>
      </p:cxnSp>
      <p:cxnSp>
        <p:nvCxnSpPr>
          <p:cNvPr id="134" name="Google Shape;134;p15"/>
          <p:cNvCxnSpPr/>
          <p:nvPr/>
        </p:nvCxnSpPr>
        <p:spPr>
          <a:xfrm flipV="1">
            <a:off x="1894114" y="2742753"/>
            <a:ext cx="1587137" cy="163285"/>
          </a:xfrm>
          <a:prstGeom prst="straightConnector1">
            <a:avLst/>
          </a:prstGeom>
          <a:noFill/>
          <a:ln w="9525" cap="flat" cmpd="sng">
            <a:solidFill>
              <a:schemeClr val="accent3"/>
            </a:solidFill>
            <a:prstDash val="solid"/>
            <a:round/>
            <a:headEnd type="none" w="med" len="med"/>
            <a:tailEnd type="triangle" w="med" len="med"/>
          </a:ln>
        </p:spPr>
      </p:cxnSp>
      <p:cxnSp>
        <p:nvCxnSpPr>
          <p:cNvPr id="135" name="Google Shape;135;p15"/>
          <p:cNvCxnSpPr/>
          <p:nvPr/>
        </p:nvCxnSpPr>
        <p:spPr>
          <a:xfrm flipV="1">
            <a:off x="1887583" y="2847255"/>
            <a:ext cx="1574074" cy="65314"/>
          </a:xfrm>
          <a:prstGeom prst="straightConnector1">
            <a:avLst/>
          </a:prstGeom>
          <a:noFill/>
          <a:ln w="9525" cap="flat" cmpd="sng">
            <a:solidFill>
              <a:schemeClr val="accent3"/>
            </a:solidFill>
            <a:prstDash val="solid"/>
            <a:round/>
            <a:headEnd type="none" w="med" len="med"/>
            <a:tailEnd type="triangle" w="med" len="med"/>
          </a:ln>
        </p:spPr>
      </p:cxnSp>
      <p:cxnSp>
        <p:nvCxnSpPr>
          <p:cNvPr id="136" name="Google Shape;136;p15"/>
          <p:cNvCxnSpPr/>
          <p:nvPr/>
        </p:nvCxnSpPr>
        <p:spPr>
          <a:xfrm flipV="1">
            <a:off x="1561012" y="2723158"/>
            <a:ext cx="1887582" cy="1319349"/>
          </a:xfrm>
          <a:prstGeom prst="straightConnector1">
            <a:avLst/>
          </a:prstGeom>
          <a:noFill/>
          <a:ln w="9525" cap="flat" cmpd="sng">
            <a:solidFill>
              <a:schemeClr val="accent5"/>
            </a:solidFill>
            <a:prstDash val="solid"/>
            <a:round/>
            <a:headEnd type="none" w="med" len="med"/>
            <a:tailEnd type="triangle" w="med" len="med"/>
          </a:ln>
        </p:spPr>
      </p:cxnSp>
      <p:cxnSp>
        <p:nvCxnSpPr>
          <p:cNvPr id="137" name="Google Shape;137;p15"/>
          <p:cNvCxnSpPr/>
          <p:nvPr/>
        </p:nvCxnSpPr>
        <p:spPr>
          <a:xfrm flipV="1">
            <a:off x="1920240" y="2853787"/>
            <a:ext cx="1547949" cy="222068"/>
          </a:xfrm>
          <a:prstGeom prst="straightConnector1">
            <a:avLst/>
          </a:prstGeom>
          <a:noFill/>
          <a:ln w="9525" cap="flat" cmpd="sng">
            <a:solidFill>
              <a:schemeClr val="dk1"/>
            </a:solidFill>
            <a:prstDash val="solid"/>
            <a:round/>
            <a:headEnd type="none" w="med" len="med"/>
            <a:tailEnd type="triangle" w="med" len="med"/>
          </a:ln>
        </p:spPr>
      </p:cxnSp>
      <p:cxnSp>
        <p:nvCxnSpPr>
          <p:cNvPr id="138" name="Google Shape;138;p15"/>
          <p:cNvCxnSpPr/>
          <p:nvPr/>
        </p:nvCxnSpPr>
        <p:spPr>
          <a:xfrm flipV="1">
            <a:off x="1933303" y="2731531"/>
            <a:ext cx="1572087" cy="337793"/>
          </a:xfrm>
          <a:prstGeom prst="straightConnector1">
            <a:avLst/>
          </a:prstGeom>
          <a:noFill/>
          <a:ln w="9525" cap="flat" cmpd="sng">
            <a:solidFill>
              <a:schemeClr val="dk1"/>
            </a:solidFill>
            <a:prstDash val="solid"/>
            <a:round/>
            <a:headEnd type="none" w="med" len="med"/>
            <a:tailEnd type="triangle" w="med" len="med"/>
          </a:ln>
        </p:spPr>
      </p:cxnSp>
      <p:cxnSp>
        <p:nvCxnSpPr>
          <p:cNvPr id="139" name="Google Shape;139;p15"/>
          <p:cNvCxnSpPr/>
          <p:nvPr/>
        </p:nvCxnSpPr>
        <p:spPr>
          <a:xfrm flipV="1">
            <a:off x="1786324" y="1893667"/>
            <a:ext cx="1668802" cy="1750723"/>
          </a:xfrm>
          <a:prstGeom prst="straightConnector1">
            <a:avLst/>
          </a:prstGeom>
          <a:noFill/>
          <a:ln w="9525" cap="flat" cmpd="sng">
            <a:solidFill>
              <a:schemeClr val="accent2"/>
            </a:solidFill>
            <a:prstDash val="solid"/>
            <a:round/>
            <a:headEnd type="none" w="med" len="med"/>
            <a:tailEnd type="triangle" w="med" len="med"/>
          </a:ln>
        </p:spPr>
      </p:cxnSp>
      <p:cxnSp>
        <p:nvCxnSpPr>
          <p:cNvPr id="140" name="Google Shape;140;p15"/>
          <p:cNvCxnSpPr/>
          <p:nvPr/>
        </p:nvCxnSpPr>
        <p:spPr>
          <a:xfrm>
            <a:off x="1825377" y="3449065"/>
            <a:ext cx="1616686" cy="312590"/>
          </a:xfrm>
          <a:prstGeom prst="straightConnector1">
            <a:avLst/>
          </a:prstGeom>
          <a:noFill/>
          <a:ln w="9525" cap="flat" cmpd="sng">
            <a:solidFill>
              <a:schemeClr val="accent1"/>
            </a:solidFill>
            <a:prstDash val="solid"/>
            <a:round/>
            <a:headEnd type="none" w="med" len="med"/>
            <a:tailEnd type="triangle" w="med" len="med"/>
          </a:ln>
        </p:spPr>
      </p:cxnSp>
      <p:cxnSp>
        <p:nvCxnSpPr>
          <p:cNvPr id="141" name="Google Shape;141;p15"/>
          <p:cNvCxnSpPr/>
          <p:nvPr/>
        </p:nvCxnSpPr>
        <p:spPr>
          <a:xfrm flipV="1">
            <a:off x="2024345" y="2703564"/>
            <a:ext cx="1450375" cy="569316"/>
          </a:xfrm>
          <a:prstGeom prst="straightConnector1">
            <a:avLst/>
          </a:prstGeom>
          <a:noFill/>
          <a:ln w="9525" cap="flat" cmpd="sng">
            <a:solidFill>
              <a:srgbClr val="FF00FF"/>
            </a:solidFill>
            <a:prstDash val="solid"/>
            <a:round/>
            <a:headEnd type="none" w="med" len="med"/>
            <a:tailEnd type="triangle" w="med" len="med"/>
          </a:ln>
        </p:spPr>
      </p:cxnSp>
      <p:cxnSp>
        <p:nvCxnSpPr>
          <p:cNvPr id="142" name="Google Shape;142;p15"/>
          <p:cNvCxnSpPr/>
          <p:nvPr/>
        </p:nvCxnSpPr>
        <p:spPr>
          <a:xfrm flipV="1">
            <a:off x="2008782" y="2847255"/>
            <a:ext cx="1446344" cy="424920"/>
          </a:xfrm>
          <a:prstGeom prst="straightConnector1">
            <a:avLst/>
          </a:prstGeom>
          <a:noFill/>
          <a:ln w="9525" cap="flat" cmpd="sng">
            <a:solidFill>
              <a:srgbClr val="FF00FF"/>
            </a:solidFill>
            <a:prstDash val="solid"/>
            <a:round/>
            <a:headEnd type="none" w="med" len="med"/>
            <a:tailEnd type="triangle" w="med" len="med"/>
          </a:ln>
        </p:spPr>
      </p:cxnSp>
      <p:cxnSp>
        <p:nvCxnSpPr>
          <p:cNvPr id="143" name="Google Shape;143;p15"/>
          <p:cNvCxnSpPr/>
          <p:nvPr/>
        </p:nvCxnSpPr>
        <p:spPr>
          <a:xfrm flipV="1">
            <a:off x="1998344" y="3637558"/>
            <a:ext cx="1437187" cy="226453"/>
          </a:xfrm>
          <a:prstGeom prst="straightConnector1">
            <a:avLst/>
          </a:prstGeom>
          <a:noFill/>
          <a:ln w="9525" cap="flat" cmpd="sng">
            <a:solidFill>
              <a:srgbClr val="0B5394"/>
            </a:solidFill>
            <a:prstDash val="solid"/>
            <a:round/>
            <a:headEnd type="none" w="med" len="med"/>
            <a:tailEnd type="triangle" w="med" len="med"/>
          </a:ln>
        </p:spPr>
      </p:cxnSp>
      <p:cxnSp>
        <p:nvCxnSpPr>
          <p:cNvPr id="144" name="Google Shape;144;p15"/>
          <p:cNvCxnSpPr/>
          <p:nvPr/>
        </p:nvCxnSpPr>
        <p:spPr>
          <a:xfrm flipV="1">
            <a:off x="2011679" y="1782632"/>
            <a:ext cx="1430384" cy="2086792"/>
          </a:xfrm>
          <a:prstGeom prst="straightConnector1">
            <a:avLst/>
          </a:prstGeom>
          <a:noFill/>
          <a:ln w="9525" cap="flat" cmpd="sng">
            <a:solidFill>
              <a:srgbClr val="0B5394"/>
            </a:solidFill>
            <a:prstDash val="solid"/>
            <a:round/>
            <a:headEnd type="none" w="med" len="med"/>
            <a:tailEnd type="triangle" w="med" len="med"/>
          </a:ln>
        </p:spPr>
      </p:cxnSp>
      <p:sp>
        <p:nvSpPr>
          <p:cNvPr id="152" name="Google Shape;152;p15"/>
          <p:cNvSpPr txBox="1"/>
          <p:nvPr/>
        </p:nvSpPr>
        <p:spPr>
          <a:xfrm>
            <a:off x="6042300" y="4142914"/>
            <a:ext cx="3101700" cy="842445"/>
          </a:xfrm>
          <a:prstGeom prst="rect">
            <a:avLst/>
          </a:prstGeom>
          <a:noFill/>
          <a:ln>
            <a:noFill/>
          </a:ln>
        </p:spPr>
        <p:txBody>
          <a:bodyPr spcFirstLastPara="1" wrap="square" lIns="91425" tIns="91425" rIns="91425" bIns="91425" anchor="ctr" anchorCtr="0">
            <a:noAutofit/>
          </a:bodyPr>
          <a:lstStyle/>
          <a:p>
            <a:pPr marL="269999" lvl="0" indent="-249849">
              <a:buClr>
                <a:schemeClr val="accent1"/>
              </a:buClr>
              <a:buSzPts val="1100"/>
              <a:buFont typeface="Lato"/>
              <a:buChar char="●"/>
            </a:pPr>
            <a:r>
              <a:rPr lang="fr" sz="1200" dirty="0" smtClean="0">
                <a:solidFill>
                  <a:schemeClr val="tx1">
                    <a:lumMod val="65000"/>
                    <a:lumOff val="35000"/>
                  </a:schemeClr>
                </a:solidFill>
                <a:latin typeface="Lato"/>
                <a:ea typeface="Lato"/>
                <a:cs typeface="Lato"/>
                <a:sym typeface="Lato"/>
              </a:rPr>
              <a:t>Creation of additional levels </a:t>
            </a:r>
          </a:p>
          <a:p>
            <a:pPr marL="269999" lvl="0" indent="-249849">
              <a:buClr>
                <a:schemeClr val="accent1"/>
              </a:buClr>
              <a:buSzPts val="1100"/>
              <a:buFont typeface="Lato"/>
              <a:buChar char="●"/>
            </a:pPr>
            <a:r>
              <a:rPr lang="fr" sz="1200" dirty="0" smtClean="0">
                <a:solidFill>
                  <a:schemeClr val="tx1">
                    <a:lumMod val="65000"/>
                    <a:lumOff val="35000"/>
                  </a:schemeClr>
                </a:solidFill>
                <a:latin typeface="Lato"/>
                <a:ea typeface="Lato"/>
                <a:cs typeface="Lato"/>
                <a:sym typeface="Lato"/>
              </a:rPr>
              <a:t>Redefinition of concepts </a:t>
            </a:r>
            <a:endParaRPr sz="1200" dirty="0">
              <a:solidFill>
                <a:schemeClr val="tx1">
                  <a:lumMod val="65000"/>
                  <a:lumOff val="35000"/>
                </a:schemeClr>
              </a:solidFill>
              <a:latin typeface="Lato"/>
              <a:ea typeface="Lato"/>
              <a:cs typeface="Lato"/>
              <a:sym typeface="Lato"/>
            </a:endParaRPr>
          </a:p>
          <a:p>
            <a:pPr marL="269999" lvl="0" indent="-249849" algn="l" rtl="0">
              <a:spcBef>
                <a:spcPts val="0"/>
              </a:spcBef>
              <a:spcAft>
                <a:spcPts val="0"/>
              </a:spcAft>
              <a:buClr>
                <a:schemeClr val="accent1"/>
              </a:buClr>
              <a:buSzPts val="1100"/>
              <a:buFont typeface="Lato"/>
              <a:buChar char="●"/>
            </a:pPr>
            <a:r>
              <a:rPr lang="fr" sz="1200" dirty="0" smtClean="0">
                <a:solidFill>
                  <a:schemeClr val="tx1">
                    <a:lumMod val="65000"/>
                    <a:lumOff val="35000"/>
                  </a:schemeClr>
                </a:solidFill>
                <a:latin typeface="Lato"/>
                <a:ea typeface="Lato"/>
                <a:cs typeface="Lato"/>
                <a:sym typeface="Lato"/>
              </a:rPr>
              <a:t>Updating and augmenting vocabulary (176)</a:t>
            </a:r>
            <a:r>
              <a:rPr lang="fr" sz="1200" dirty="0">
                <a:solidFill>
                  <a:schemeClr val="accent3">
                    <a:lumMod val="75000"/>
                  </a:schemeClr>
                </a:solidFill>
                <a:latin typeface="Lato"/>
                <a:ea typeface="Lato"/>
                <a:cs typeface="Lato"/>
                <a:sym typeface="Lato"/>
              </a:rPr>
              <a:t/>
            </a:r>
            <a:br>
              <a:rPr lang="fr" sz="1200" dirty="0">
                <a:solidFill>
                  <a:schemeClr val="accent3">
                    <a:lumMod val="75000"/>
                  </a:schemeClr>
                </a:solidFill>
                <a:latin typeface="Lato"/>
                <a:ea typeface="Lato"/>
                <a:cs typeface="Lato"/>
                <a:sym typeface="Lato"/>
              </a:rPr>
            </a:br>
            <a:r>
              <a:rPr lang="fr" sz="1200" dirty="0">
                <a:solidFill>
                  <a:schemeClr val="accent3">
                    <a:lumMod val="75000"/>
                  </a:schemeClr>
                </a:solidFill>
                <a:latin typeface="Lato"/>
                <a:ea typeface="Lato"/>
                <a:cs typeface="Lato"/>
                <a:sym typeface="Lato"/>
              </a:rPr>
              <a:t>       </a:t>
            </a:r>
            <a:r>
              <a:rPr lang="fr" sz="1200" b="1" dirty="0" smtClean="0">
                <a:solidFill>
                  <a:schemeClr val="accent3">
                    <a:lumMod val="75000"/>
                  </a:schemeClr>
                </a:solidFill>
                <a:latin typeface="Lato"/>
                <a:ea typeface="Lato"/>
                <a:cs typeface="Lato"/>
                <a:sym typeface="Lato"/>
              </a:rPr>
              <a:t>Permanent checking by experts</a:t>
            </a:r>
            <a:endParaRPr sz="1200" b="1" dirty="0">
              <a:solidFill>
                <a:schemeClr val="accent3">
                  <a:lumMod val="75000"/>
                </a:schemeClr>
              </a:solidFill>
              <a:latin typeface="Lato"/>
              <a:ea typeface="Lato"/>
              <a:cs typeface="Lato"/>
              <a:sym typeface="Lato"/>
            </a:endParaRPr>
          </a:p>
        </p:txBody>
      </p:sp>
      <p:sp>
        <p:nvSpPr>
          <p:cNvPr id="154" name="Google Shape;154;p15"/>
          <p:cNvSpPr/>
          <p:nvPr/>
        </p:nvSpPr>
        <p:spPr>
          <a:xfrm>
            <a:off x="5864612" y="3498000"/>
            <a:ext cx="199200" cy="762000"/>
          </a:xfrm>
          <a:prstGeom prst="curvedRightArrow">
            <a:avLst>
              <a:gd name="adj1" fmla="val 25000"/>
              <a:gd name="adj2" fmla="val 50000"/>
              <a:gd name="adj3" fmla="val 25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Rectangle 29"/>
          <p:cNvSpPr/>
          <p:nvPr/>
        </p:nvSpPr>
        <p:spPr>
          <a:xfrm>
            <a:off x="6067696" y="816419"/>
            <a:ext cx="2944223" cy="3293209"/>
          </a:xfrm>
          <a:prstGeom prst="rect">
            <a:avLst/>
          </a:prstGeom>
        </p:spPr>
        <p:txBody>
          <a:bodyPr wrap="square">
            <a:spAutoFit/>
          </a:bodyPr>
          <a:lstStyle/>
          <a:p>
            <a:r>
              <a:rPr lang="fr-FR" sz="1800" dirty="0" smtClean="0">
                <a:solidFill>
                  <a:schemeClr val="tx1">
                    <a:lumMod val="65000"/>
                    <a:lumOff val="35000"/>
                  </a:schemeClr>
                </a:solidFill>
              </a:rPr>
              <a:t>… and in PACTOLS v2</a:t>
            </a:r>
          </a:p>
          <a:p>
            <a:endParaRPr lang="fr-FR" dirty="0" smtClean="0">
              <a:solidFill>
                <a:schemeClr val="tx1">
                  <a:lumMod val="65000"/>
                  <a:lumOff val="35000"/>
                </a:schemeClr>
              </a:solidFill>
            </a:endParaRPr>
          </a:p>
          <a:p>
            <a:pPr>
              <a:tabLst>
                <a:tab pos="176213" algn="l"/>
                <a:tab pos="358775" algn="l"/>
                <a:tab pos="534988" algn="l"/>
              </a:tabLst>
            </a:pP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Activities</a:t>
            </a:r>
            <a:endParaRPr lang="fr-FR" sz="600" b="1" dirty="0" smtClean="0">
              <a:solidFill>
                <a:schemeClr val="tx1">
                  <a:lumMod val="65000"/>
                  <a:lumOff val="35000"/>
                </a:schemeClr>
              </a:solidFill>
            </a:endParaRPr>
          </a:p>
          <a:p>
            <a:pPr>
              <a:tabLst>
                <a:tab pos="176213" algn="l"/>
                <a:tab pos="358775" algn="l"/>
                <a:tab pos="534988" algn="l"/>
              </a:tabLst>
            </a:pPr>
            <a:r>
              <a:rPr lang="fr-FR" sz="600" b="1" dirty="0" smtClean="0">
                <a:solidFill>
                  <a:schemeClr val="tx1">
                    <a:lumMod val="65000"/>
                    <a:lumOff val="35000"/>
                  </a:schemeClr>
                </a:solidFill>
              </a:rPr>
              <a:t>	BBT-</a:t>
            </a:r>
            <a:r>
              <a:rPr lang="fr-FR" sz="600" b="1" dirty="0" err="1" smtClean="0">
                <a:solidFill>
                  <a:schemeClr val="tx1">
                    <a:lumMod val="65000"/>
                    <a:lumOff val="35000"/>
                  </a:schemeClr>
                </a:solidFill>
              </a:rPr>
              <a:t>Human</a:t>
            </a:r>
            <a:r>
              <a:rPr lang="fr-FR" sz="600" b="1" dirty="0" smtClean="0">
                <a:solidFill>
                  <a:schemeClr val="tx1">
                    <a:lumMod val="65000"/>
                    <a:lumOff val="35000"/>
                  </a:schemeClr>
                </a:solidFill>
              </a:rPr>
              <a:t> interactions</a:t>
            </a:r>
          </a:p>
          <a:p>
            <a:pPr>
              <a:tabLst>
                <a:tab pos="176213" algn="l"/>
                <a:tab pos="358775" algn="l"/>
                <a:tab pos="534988" algn="l"/>
              </a:tabLst>
            </a:pPr>
            <a:r>
              <a:rPr lang="fr-FR" sz="600" dirty="0" smtClean="0">
                <a:solidFill>
                  <a:schemeClr val="tx1">
                    <a:lumMod val="65000"/>
                    <a:lumOff val="35000"/>
                  </a:schemeClr>
                </a:solidFill>
              </a:rPr>
              <a:t>		pratiques funéraires</a:t>
            </a:r>
          </a:p>
          <a:p>
            <a:pPr>
              <a:tabLst>
                <a:tab pos="176213" algn="l"/>
                <a:tab pos="358775" algn="l"/>
                <a:tab pos="534988" algn="l"/>
              </a:tabLst>
            </a:pPr>
            <a:r>
              <a:rPr lang="fr-FR" sz="600" dirty="0" smtClean="0">
                <a:solidFill>
                  <a:schemeClr val="tx1">
                    <a:lumMod val="65000"/>
                    <a:lumOff val="35000"/>
                  </a:schemeClr>
                </a:solidFill>
              </a:rPr>
              <a:t>		rituel funéraire</a:t>
            </a:r>
          </a:p>
          <a:p>
            <a:pPr>
              <a:tabLst>
                <a:tab pos="176213" algn="l"/>
                <a:tab pos="358775" algn="l"/>
                <a:tab pos="534988" algn="l"/>
              </a:tabLst>
            </a:pP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intentional</a:t>
            </a:r>
            <a:r>
              <a:rPr lang="fr-FR" sz="600" b="1" dirty="0" smtClean="0">
                <a:solidFill>
                  <a:schemeClr val="tx1">
                    <a:lumMod val="65000"/>
                    <a:lumOff val="35000"/>
                  </a:schemeClr>
                </a:solidFill>
              </a:rPr>
              <a:t> destructions</a:t>
            </a:r>
          </a:p>
          <a:p>
            <a:pPr>
              <a:tabLst>
                <a:tab pos="176213" algn="l"/>
                <a:tab pos="358775" algn="l"/>
                <a:tab pos="534988" algn="l"/>
              </a:tabLst>
            </a:pPr>
            <a:r>
              <a:rPr lang="fr-FR" sz="600" dirty="0" smtClean="0">
                <a:solidFill>
                  <a:schemeClr val="tx1">
                    <a:lumMod val="65000"/>
                    <a:lumOff val="35000"/>
                  </a:schemeClr>
                </a:solidFill>
              </a:rPr>
              <a:t>	mort violente</a:t>
            </a:r>
          </a:p>
          <a:p>
            <a:pPr>
              <a:tabLst>
                <a:tab pos="176213" algn="l"/>
                <a:tab pos="358775" algn="l"/>
                <a:tab pos="534988" algn="l"/>
              </a:tabLst>
            </a:pP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natural</a:t>
            </a:r>
            <a:r>
              <a:rPr lang="fr-FR" sz="600" b="1" dirty="0" smtClean="0">
                <a:solidFill>
                  <a:schemeClr val="tx1">
                    <a:lumMod val="65000"/>
                    <a:lumOff val="35000"/>
                  </a:schemeClr>
                </a:solidFill>
              </a:rPr>
              <a:t> </a:t>
            </a:r>
            <a:r>
              <a:rPr lang="fr-FR" sz="600" b="1" dirty="0" err="1" smtClean="0">
                <a:solidFill>
                  <a:schemeClr val="tx1">
                    <a:lumMod val="65000"/>
                    <a:lumOff val="35000"/>
                  </a:schemeClr>
                </a:solidFill>
              </a:rPr>
              <a:t>processes</a:t>
            </a:r>
            <a:endParaRPr lang="fr-FR" sz="600" b="1" dirty="0" smtClean="0">
              <a:solidFill>
                <a:schemeClr val="tx1">
                  <a:lumMod val="65000"/>
                  <a:lumOff val="35000"/>
                </a:schemeClr>
              </a:solidFill>
            </a:endParaRPr>
          </a:p>
          <a:p>
            <a:pPr>
              <a:tabLst>
                <a:tab pos="176213" algn="l"/>
                <a:tab pos="358775" algn="l"/>
                <a:tab pos="534988" algn="l"/>
              </a:tabLst>
            </a:pPr>
            <a:r>
              <a:rPr lang="fr-FR" sz="600" b="1" dirty="0" smtClean="0">
                <a:solidFill>
                  <a:schemeClr val="tx1">
                    <a:lumMod val="65000"/>
                    <a:lumOff val="35000"/>
                  </a:schemeClr>
                </a:solidFill>
              </a:rPr>
              <a:t>	BBT-</a:t>
            </a:r>
            <a:r>
              <a:rPr lang="fr-FR" sz="600" b="1" dirty="0" err="1" smtClean="0">
                <a:solidFill>
                  <a:schemeClr val="tx1">
                    <a:lumMod val="65000"/>
                    <a:lumOff val="35000"/>
                  </a:schemeClr>
                </a:solidFill>
              </a:rPr>
              <a:t>geneses</a:t>
            </a:r>
            <a:endParaRPr lang="fr-FR" sz="600" b="1" dirty="0" smtClean="0">
              <a:solidFill>
                <a:schemeClr val="tx1">
                  <a:lumMod val="65000"/>
                  <a:lumOff val="35000"/>
                </a:schemeClr>
              </a:solidFill>
            </a:endParaRPr>
          </a:p>
          <a:p>
            <a:pPr>
              <a:tabLst>
                <a:tab pos="176213" algn="l"/>
                <a:tab pos="358775" algn="l"/>
                <a:tab pos="534988" algn="l"/>
              </a:tabLst>
            </a:pPr>
            <a:r>
              <a:rPr lang="fr-FR" sz="600" dirty="0" smtClean="0">
                <a:solidFill>
                  <a:schemeClr val="tx1">
                    <a:lumMod val="65000"/>
                    <a:lumOff val="35000"/>
                  </a:schemeClr>
                </a:solidFill>
              </a:rPr>
              <a:t>		mort (biologie)</a:t>
            </a:r>
          </a:p>
          <a:p>
            <a:pPr>
              <a:tabLst>
                <a:tab pos="176213" algn="l"/>
                <a:tab pos="358775" algn="l"/>
                <a:tab pos="534988" algn="l"/>
              </a:tabLst>
            </a:pP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material</a:t>
            </a:r>
            <a:r>
              <a:rPr lang="fr-FR" sz="600" b="1" dirty="0" smtClean="0">
                <a:solidFill>
                  <a:schemeClr val="tx1">
                    <a:lumMod val="65000"/>
                    <a:lumOff val="35000"/>
                  </a:schemeClr>
                </a:solidFill>
              </a:rPr>
              <a:t> </a:t>
            </a:r>
            <a:r>
              <a:rPr lang="fr-FR" sz="600" b="1" dirty="0" err="1" smtClean="0">
                <a:solidFill>
                  <a:schemeClr val="tx1">
                    <a:lumMod val="65000"/>
                    <a:lumOff val="35000"/>
                  </a:schemeClr>
                </a:solidFill>
              </a:rPr>
              <a:t>things</a:t>
            </a:r>
            <a:endParaRPr lang="fr-FR" sz="600" b="1" dirty="0" smtClean="0">
              <a:solidFill>
                <a:schemeClr val="tx1">
                  <a:lumMod val="65000"/>
                  <a:lumOff val="35000"/>
                </a:schemeClr>
              </a:solidFill>
            </a:endParaRPr>
          </a:p>
          <a:p>
            <a:pPr>
              <a:tabLst>
                <a:tab pos="176213" algn="l"/>
                <a:tab pos="358775" algn="l"/>
                <a:tab pos="534988" algn="l"/>
              </a:tabLst>
            </a:pPr>
            <a:r>
              <a:rPr lang="fr-FR" sz="600" dirty="0" smtClean="0">
                <a:solidFill>
                  <a:schemeClr val="tx1">
                    <a:lumMod val="65000"/>
                    <a:lumOff val="35000"/>
                  </a:schemeClr>
                </a:solidFill>
              </a:rPr>
              <a:t>	</a:t>
            </a:r>
            <a:r>
              <a:rPr lang="fr-FR" sz="600" b="1" dirty="0" smtClean="0">
                <a:solidFill>
                  <a:schemeClr val="tx1">
                    <a:lumMod val="65000"/>
                    <a:lumOff val="35000"/>
                  </a:schemeClr>
                </a:solidFill>
              </a:rPr>
              <a:t>BBT-mobile </a:t>
            </a:r>
            <a:r>
              <a:rPr lang="fr-FR" sz="600" b="1" dirty="0" err="1" smtClean="0">
                <a:solidFill>
                  <a:schemeClr val="tx1">
                    <a:lumMod val="65000"/>
                    <a:lumOff val="35000"/>
                  </a:schemeClr>
                </a:solidFill>
              </a:rPr>
              <a:t>objects</a:t>
            </a:r>
            <a:endParaRPr lang="fr-FR" sz="600" b="1" dirty="0" smtClean="0">
              <a:solidFill>
                <a:schemeClr val="tx1">
                  <a:lumMod val="65000"/>
                  <a:lumOff val="35000"/>
                </a:schemeClr>
              </a:solidFill>
            </a:endParaRPr>
          </a:p>
          <a:p>
            <a:pPr>
              <a:tabLst>
                <a:tab pos="176213" algn="l"/>
                <a:tab pos="358775" algn="l"/>
                <a:tab pos="534988" algn="l"/>
              </a:tabLst>
            </a:pPr>
            <a:r>
              <a:rPr lang="fr-FR" sz="600" dirty="0" smtClean="0">
                <a:solidFill>
                  <a:schemeClr val="tx1">
                    <a:lumMod val="65000"/>
                    <a:lumOff val="35000"/>
                  </a:schemeClr>
                </a:solidFill>
              </a:rPr>
              <a:t>		contenants funéraires</a:t>
            </a:r>
          </a:p>
          <a:p>
            <a:pPr>
              <a:tabLst>
                <a:tab pos="176213" algn="l"/>
                <a:tab pos="358775" algn="l"/>
                <a:tab pos="534988" algn="l"/>
              </a:tabLst>
            </a:pPr>
            <a:r>
              <a:rPr lang="fr-FR" sz="600" dirty="0" smtClean="0">
                <a:solidFill>
                  <a:schemeClr val="tx1">
                    <a:lumMod val="65000"/>
                    <a:lumOff val="35000"/>
                  </a:schemeClr>
                </a:solidFill>
              </a:rPr>
              <a:t>		mobilier funéraire</a:t>
            </a:r>
          </a:p>
          <a:p>
            <a:pPr>
              <a:tabLst>
                <a:tab pos="176213" algn="l"/>
                <a:tab pos="358775" algn="l"/>
                <a:tab pos="534988" algn="l"/>
              </a:tabLst>
            </a:pPr>
            <a:r>
              <a:rPr lang="fr-FR" sz="600" dirty="0" smtClean="0">
                <a:solidFill>
                  <a:schemeClr val="tx1">
                    <a:lumMod val="65000"/>
                    <a:lumOff val="35000"/>
                  </a:schemeClr>
                </a:solidFill>
              </a:rPr>
              <a:t>	</a:t>
            </a: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built</a:t>
            </a:r>
            <a:r>
              <a:rPr lang="fr-FR" sz="600" b="1" dirty="0" smtClean="0">
                <a:solidFill>
                  <a:schemeClr val="tx1">
                    <a:lumMod val="65000"/>
                    <a:lumOff val="35000"/>
                  </a:schemeClr>
                </a:solidFill>
              </a:rPr>
              <a:t> </a:t>
            </a:r>
            <a:r>
              <a:rPr lang="fr-FR" sz="600" b="1" dirty="0" err="1" smtClean="0">
                <a:solidFill>
                  <a:schemeClr val="tx1">
                    <a:lumMod val="65000"/>
                    <a:lumOff val="35000"/>
                  </a:schemeClr>
                </a:solidFill>
              </a:rPr>
              <a:t>environment</a:t>
            </a:r>
            <a:endParaRPr lang="fr-FR" sz="600" b="1" dirty="0" smtClean="0">
              <a:solidFill>
                <a:schemeClr val="tx1">
                  <a:lumMod val="65000"/>
                  <a:lumOff val="35000"/>
                </a:schemeClr>
              </a:solidFill>
            </a:endParaRPr>
          </a:p>
          <a:p>
            <a:pPr>
              <a:tabLst>
                <a:tab pos="176213" algn="l"/>
                <a:tab pos="358775" algn="l"/>
                <a:tab pos="534988" algn="l"/>
              </a:tabLst>
            </a:pPr>
            <a:r>
              <a:rPr lang="fr-FR" sz="600" dirty="0" smtClean="0">
                <a:solidFill>
                  <a:schemeClr val="tx1">
                    <a:lumMod val="65000"/>
                    <a:lumOff val="35000"/>
                  </a:schemeClr>
                </a:solidFill>
              </a:rPr>
              <a:t>		[complexe bâti par fonction]</a:t>
            </a:r>
          </a:p>
          <a:p>
            <a:pPr>
              <a:tabLst>
                <a:tab pos="176213" algn="l"/>
                <a:tab pos="358775" algn="l"/>
                <a:tab pos="534988" algn="l"/>
              </a:tabLst>
            </a:pPr>
            <a:r>
              <a:rPr lang="fr-FR" sz="600" dirty="0" smtClean="0">
                <a:solidFill>
                  <a:schemeClr val="tx1">
                    <a:lumMod val="65000"/>
                    <a:lumOff val="35000"/>
                  </a:schemeClr>
                </a:solidFill>
              </a:rPr>
              <a:t>			espace funéraire et mortuaire</a:t>
            </a:r>
          </a:p>
          <a:p>
            <a:pPr>
              <a:tabLst>
                <a:tab pos="176213" algn="l"/>
                <a:tab pos="358775" algn="l"/>
                <a:tab pos="534988" algn="l"/>
              </a:tabLst>
            </a:pPr>
            <a:r>
              <a:rPr lang="fr-FR" sz="600" dirty="0" smtClean="0">
                <a:solidFill>
                  <a:schemeClr val="tx1">
                    <a:lumMod val="65000"/>
                    <a:lumOff val="35000"/>
                  </a:schemeClr>
                </a:solidFill>
              </a:rPr>
              <a:t>		[unités bâties par fonction]</a:t>
            </a:r>
          </a:p>
          <a:p>
            <a:pPr>
              <a:tabLst>
                <a:tab pos="176213" algn="l"/>
                <a:tab pos="358775" algn="l"/>
                <a:tab pos="534988" algn="l"/>
              </a:tabLst>
            </a:pPr>
            <a:r>
              <a:rPr lang="fr-FR" sz="600" dirty="0" smtClean="0">
                <a:solidFill>
                  <a:schemeClr val="tx1">
                    <a:lumMod val="65000"/>
                    <a:lumOff val="35000"/>
                  </a:schemeClr>
                </a:solidFill>
              </a:rPr>
              <a:t>			édifice funéraire</a:t>
            </a:r>
          </a:p>
          <a:p>
            <a:pPr>
              <a:tabLst>
                <a:tab pos="176213" algn="l"/>
                <a:tab pos="358775" algn="l"/>
                <a:tab pos="534988" algn="l"/>
              </a:tabLst>
            </a:pPr>
            <a:r>
              <a:rPr lang="fr-FR" sz="600" dirty="0" smtClean="0">
                <a:solidFill>
                  <a:schemeClr val="tx1">
                    <a:lumMod val="65000"/>
                    <a:lumOff val="35000"/>
                  </a:schemeClr>
                </a:solidFill>
              </a:rPr>
              <a:t>			aménagement de la tombe</a:t>
            </a:r>
          </a:p>
          <a:p>
            <a:pPr>
              <a:tabLst>
                <a:tab pos="176213" algn="l"/>
                <a:tab pos="358775" algn="l"/>
                <a:tab pos="534988" algn="l"/>
              </a:tabLst>
            </a:pPr>
            <a:r>
              <a:rPr lang="fr-FR" sz="600" dirty="0" smtClean="0">
                <a:solidFill>
                  <a:schemeClr val="tx1">
                    <a:lumMod val="65000"/>
                    <a:lumOff val="35000"/>
                  </a:schemeClr>
                </a:solidFill>
              </a:rPr>
              <a:t>			marqueur de tombe</a:t>
            </a:r>
          </a:p>
          <a:p>
            <a:pPr>
              <a:tabLst>
                <a:tab pos="176213" algn="l"/>
                <a:tab pos="358775" algn="l"/>
                <a:tab pos="534988" algn="l"/>
              </a:tabLst>
            </a:pPr>
            <a:r>
              <a:rPr lang="fr-FR" sz="600" dirty="0" smtClean="0">
                <a:solidFill>
                  <a:schemeClr val="tx1">
                    <a:lumMod val="65000"/>
                    <a:lumOff val="35000"/>
                  </a:schemeClr>
                </a:solidFill>
              </a:rPr>
              <a:t>			monument funéraire</a:t>
            </a:r>
          </a:p>
          <a:p>
            <a:pPr>
              <a:tabLst>
                <a:tab pos="176213" algn="l"/>
                <a:tab pos="358775" algn="l"/>
                <a:tab pos="534988" algn="l"/>
              </a:tabLst>
            </a:pPr>
            <a:r>
              <a:rPr lang="fr-FR" sz="600" dirty="0" smtClean="0">
                <a:solidFill>
                  <a:schemeClr val="tx1">
                    <a:lumMod val="65000"/>
                    <a:lumOff val="35000"/>
                  </a:schemeClr>
                </a:solidFill>
              </a:rPr>
              <a:t>			sépulture</a:t>
            </a:r>
          </a:p>
          <a:p>
            <a:pPr>
              <a:tabLst>
                <a:tab pos="176213" algn="l"/>
                <a:tab pos="358775" algn="l"/>
                <a:tab pos="534988" algn="l"/>
              </a:tabLst>
            </a:pPr>
            <a:r>
              <a:rPr lang="fr-FR" sz="600" dirty="0" smtClean="0">
                <a:solidFill>
                  <a:schemeClr val="tx1">
                    <a:lumMod val="65000"/>
                    <a:lumOff val="35000"/>
                  </a:schemeClr>
                </a:solidFill>
              </a:rPr>
              <a:t>		entités biologiques</a:t>
            </a:r>
          </a:p>
          <a:p>
            <a:pPr>
              <a:tabLst>
                <a:tab pos="176213" algn="l"/>
                <a:tab pos="358775" algn="l"/>
                <a:tab pos="534988" algn="l"/>
              </a:tabLst>
            </a:pPr>
            <a:r>
              <a:rPr lang="fr-FR" sz="600" dirty="0" smtClean="0">
                <a:solidFill>
                  <a:schemeClr val="tx1">
                    <a:lumMod val="65000"/>
                    <a:lumOff val="35000"/>
                  </a:schemeClr>
                </a:solidFill>
              </a:rPr>
              <a:t>			restes humains</a:t>
            </a:r>
          </a:p>
          <a:p>
            <a:pPr>
              <a:tabLst>
                <a:tab pos="176213" algn="l"/>
                <a:tab pos="358775" algn="l"/>
                <a:tab pos="534988" algn="l"/>
              </a:tabLst>
            </a:pP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conceptual</a:t>
            </a:r>
            <a:r>
              <a:rPr lang="fr-FR" sz="600" b="1" dirty="0" smtClean="0">
                <a:solidFill>
                  <a:schemeClr val="tx1">
                    <a:lumMod val="65000"/>
                    <a:lumOff val="35000"/>
                  </a:schemeClr>
                </a:solidFill>
              </a:rPr>
              <a:t> </a:t>
            </a:r>
            <a:r>
              <a:rPr lang="fr-FR" sz="600" b="1" dirty="0" err="1" smtClean="0">
                <a:solidFill>
                  <a:schemeClr val="tx1">
                    <a:lumMod val="65000"/>
                    <a:lumOff val="35000"/>
                  </a:schemeClr>
                </a:solidFill>
              </a:rPr>
              <a:t>objects</a:t>
            </a:r>
            <a:endParaRPr lang="fr-FR" sz="600" b="1" dirty="0" smtClean="0">
              <a:solidFill>
                <a:schemeClr val="tx1">
                  <a:lumMod val="65000"/>
                  <a:lumOff val="35000"/>
                </a:schemeClr>
              </a:solidFill>
            </a:endParaRPr>
          </a:p>
          <a:p>
            <a:pPr lvl="1">
              <a:tabLst>
                <a:tab pos="176213" algn="l"/>
                <a:tab pos="358775" algn="l"/>
                <a:tab pos="534988" algn="l"/>
              </a:tabLst>
            </a:pPr>
            <a:r>
              <a:rPr lang="fr-FR" sz="600" dirty="0" smtClean="0">
                <a:solidFill>
                  <a:schemeClr val="tx1">
                    <a:lumMod val="65000"/>
                    <a:lumOff val="35000"/>
                  </a:schemeClr>
                </a:solidFill>
              </a:rPr>
              <a:t>	</a:t>
            </a: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methods</a:t>
            </a:r>
            <a:endParaRPr lang="fr-FR" sz="600" b="1" dirty="0" smtClean="0">
              <a:solidFill>
                <a:schemeClr val="tx1">
                  <a:lumMod val="65000"/>
                  <a:lumOff val="35000"/>
                </a:schemeClr>
              </a:solidFill>
            </a:endParaRPr>
          </a:p>
          <a:p>
            <a:pPr>
              <a:tabLst>
                <a:tab pos="176213" algn="l"/>
                <a:tab pos="358775" algn="l"/>
                <a:tab pos="534988" algn="l"/>
              </a:tabLst>
            </a:pPr>
            <a:r>
              <a:rPr lang="fr-FR" sz="600" dirty="0" smtClean="0">
                <a:solidFill>
                  <a:schemeClr val="tx1">
                    <a:lumMod val="65000"/>
                    <a:lumOff val="35000"/>
                  </a:schemeClr>
                </a:solidFill>
              </a:rPr>
              <a:t>   		traitement du cadavre</a:t>
            </a:r>
          </a:p>
          <a:p>
            <a:pPr>
              <a:tabLst>
                <a:tab pos="176213" algn="l"/>
                <a:tab pos="358775" algn="l"/>
                <a:tab pos="534988" algn="l"/>
              </a:tabLst>
            </a:pPr>
            <a:r>
              <a:rPr lang="fr-FR" sz="600" dirty="0" smtClean="0">
                <a:solidFill>
                  <a:schemeClr val="tx1">
                    <a:lumMod val="65000"/>
                    <a:lumOff val="35000"/>
                  </a:schemeClr>
                </a:solidFill>
              </a:rPr>
              <a:t>	</a:t>
            </a:r>
            <a:r>
              <a:rPr lang="fr-FR" sz="600" b="1" dirty="0" smtClean="0">
                <a:solidFill>
                  <a:schemeClr val="tx1">
                    <a:lumMod val="65000"/>
                    <a:lumOff val="35000"/>
                  </a:schemeClr>
                </a:solidFill>
              </a:rPr>
              <a:t>BBT-</a:t>
            </a:r>
            <a:r>
              <a:rPr lang="fr-FR" sz="600" b="1" dirty="0" err="1" smtClean="0">
                <a:solidFill>
                  <a:schemeClr val="tx1">
                    <a:lumMod val="65000"/>
                    <a:lumOff val="35000"/>
                  </a:schemeClr>
                </a:solidFill>
              </a:rPr>
              <a:t>propositionnal</a:t>
            </a:r>
            <a:r>
              <a:rPr lang="fr-FR" sz="600" b="1" dirty="0" smtClean="0">
                <a:solidFill>
                  <a:schemeClr val="tx1">
                    <a:lumMod val="65000"/>
                    <a:lumOff val="35000"/>
                  </a:schemeClr>
                </a:solidFill>
              </a:rPr>
              <a:t> </a:t>
            </a:r>
            <a:r>
              <a:rPr lang="fr-FR" sz="600" b="1" dirty="0" err="1" smtClean="0">
                <a:solidFill>
                  <a:schemeClr val="tx1">
                    <a:lumMod val="65000"/>
                    <a:lumOff val="35000"/>
                  </a:schemeClr>
                </a:solidFill>
              </a:rPr>
              <a:t>objects</a:t>
            </a:r>
            <a:endParaRPr lang="fr-FR" sz="600" b="1" dirty="0" smtClean="0">
              <a:solidFill>
                <a:schemeClr val="tx1">
                  <a:lumMod val="65000"/>
                  <a:lumOff val="35000"/>
                </a:schemeClr>
              </a:solidFill>
            </a:endParaRPr>
          </a:p>
          <a:p>
            <a:pPr>
              <a:tabLst>
                <a:tab pos="176213" algn="l"/>
                <a:tab pos="358775" algn="l"/>
                <a:tab pos="534988" algn="l"/>
              </a:tabLst>
            </a:pPr>
            <a:r>
              <a:rPr lang="fr-FR" sz="600" dirty="0" smtClean="0">
                <a:solidFill>
                  <a:schemeClr val="tx1">
                    <a:lumMod val="65000"/>
                    <a:lumOff val="35000"/>
                  </a:schemeClr>
                </a:solidFill>
              </a:rPr>
              <a:t>		mort (concept)</a:t>
            </a:r>
            <a:endParaRPr lang="fr-FR" sz="600" dirty="0">
              <a:solidFill>
                <a:schemeClr val="tx1">
                  <a:lumMod val="65000"/>
                  <a:lumOff val="35000"/>
                </a:schemeClr>
              </a:solidFill>
            </a:endParaRPr>
          </a:p>
        </p:txBody>
      </p:sp>
      <p:cxnSp>
        <p:nvCxnSpPr>
          <p:cNvPr id="32" name="Connecteur droit 31"/>
          <p:cNvCxnSpPr/>
          <p:nvPr/>
        </p:nvCxnSpPr>
        <p:spPr>
          <a:xfrm>
            <a:off x="6067697" y="1286683"/>
            <a:ext cx="0" cy="2645228"/>
          </a:xfrm>
          <a:prstGeom prst="line">
            <a:avLst/>
          </a:prstGeom>
          <a:ln/>
          <a:effectLst>
            <a:outerShdw blurRad="50800" dist="38100" dir="8100000" algn="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36" name="Rectangle 35"/>
          <p:cNvSpPr/>
          <p:nvPr/>
        </p:nvSpPr>
        <p:spPr>
          <a:xfrm>
            <a:off x="4454820" y="2580700"/>
            <a:ext cx="234360" cy="307777"/>
          </a:xfrm>
          <a:prstGeom prst="rect">
            <a:avLst/>
          </a:prstGeom>
        </p:spPr>
        <p:txBody>
          <a:bodyPr wrap="none">
            <a:spAutoFit/>
          </a:bodyPr>
          <a:lstStyle/>
          <a:p>
            <a:r>
              <a:rPr lang="fr-FR" dirty="0" smtClean="0"/>
              <a:t> </a:t>
            </a:r>
            <a:endParaRPr lang="fr-FR" dirty="0"/>
          </a:p>
        </p:txBody>
      </p:sp>
      <p:cxnSp>
        <p:nvCxnSpPr>
          <p:cNvPr id="54" name="Google Shape;136;p15"/>
          <p:cNvCxnSpPr/>
          <p:nvPr/>
        </p:nvCxnSpPr>
        <p:spPr>
          <a:xfrm flipV="1">
            <a:off x="1547949" y="2827661"/>
            <a:ext cx="1894114" cy="1227908"/>
          </a:xfrm>
          <a:prstGeom prst="straightConnector1">
            <a:avLst/>
          </a:prstGeom>
          <a:noFill/>
          <a:ln w="9525" cap="flat" cmpd="sng">
            <a:solidFill>
              <a:schemeClr val="accent5"/>
            </a:solidFill>
            <a:prstDash val="solid"/>
            <a:round/>
            <a:headEnd type="none" w="med" len="med"/>
            <a:tailEnd type="triangle" w="med" len="med"/>
          </a:ln>
        </p:spPr>
      </p:cxnSp>
      <p:sp>
        <p:nvSpPr>
          <p:cNvPr id="61" name="Rectangle 60"/>
          <p:cNvSpPr/>
          <p:nvPr/>
        </p:nvSpPr>
        <p:spPr>
          <a:xfrm>
            <a:off x="4454820" y="2580700"/>
            <a:ext cx="470106" cy="307777"/>
          </a:xfrm>
          <a:prstGeom prst="rect">
            <a:avLst/>
          </a:prstGeom>
        </p:spPr>
        <p:txBody>
          <a:bodyPr wrap="square">
            <a:spAutoFit/>
          </a:bodyPr>
          <a:lstStyle/>
          <a:p>
            <a:r>
              <a:rPr lang="fr-FR" dirty="0" smtClean="0"/>
              <a:t> </a:t>
            </a:r>
            <a:endParaRPr lang="fr-FR" dirty="0"/>
          </a:p>
        </p:txBody>
      </p:sp>
      <p:sp>
        <p:nvSpPr>
          <p:cNvPr id="62" name="Google Shape;122;p14"/>
          <p:cNvSpPr/>
          <p:nvPr/>
        </p:nvSpPr>
        <p:spPr>
          <a:xfrm>
            <a:off x="5663620" y="2402637"/>
            <a:ext cx="406500" cy="290100"/>
          </a:xfrm>
          <a:prstGeom prst="striped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uiExpand="1" build="p"/>
      <p:bldP spid="152" grpId="0"/>
      <p:bldP spid="154" grpId="0" animBg="1"/>
      <p:bldP spid="30"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8 months before the new release</a:t>
            </a:r>
            <a:endParaRPr lang="fr-FR" dirty="0"/>
          </a:p>
        </p:txBody>
      </p:sp>
      <p:sp>
        <p:nvSpPr>
          <p:cNvPr id="3" name="Espace réservé du texte 2"/>
          <p:cNvSpPr>
            <a:spLocks noGrp="1"/>
          </p:cNvSpPr>
          <p:nvPr>
            <p:ph type="body" idx="1"/>
          </p:nvPr>
        </p:nvSpPr>
        <p:spPr/>
        <p:txBody>
          <a:bodyPr/>
          <a:lstStyle/>
          <a:p>
            <a:r>
              <a:rPr lang="fr-FR" dirty="0" smtClean="0"/>
              <a:t>About concepts</a:t>
            </a:r>
            <a:endParaRPr lang="fr-FR" dirty="0"/>
          </a:p>
        </p:txBody>
      </p:sp>
      <p:sp>
        <p:nvSpPr>
          <p:cNvPr id="4" name="Espace réservé du contenu 3"/>
          <p:cNvSpPr>
            <a:spLocks noGrp="1"/>
          </p:cNvSpPr>
          <p:nvPr>
            <p:ph sz="half" idx="2"/>
          </p:nvPr>
        </p:nvSpPr>
        <p:spPr>
          <a:xfrm>
            <a:off x="457200" y="1631156"/>
            <a:ext cx="7299960" cy="2963466"/>
          </a:xfrm>
        </p:spPr>
        <p:txBody>
          <a:bodyPr>
            <a:normAutofit/>
          </a:bodyPr>
          <a:lstStyle/>
          <a:p>
            <a:r>
              <a:rPr lang="fr-FR" sz="1800" dirty="0" err="1" smtClean="0"/>
              <a:t>Only</a:t>
            </a:r>
            <a:r>
              <a:rPr lang="fr-FR" sz="1800" dirty="0" smtClean="0"/>
              <a:t> 800 concepts </a:t>
            </a:r>
            <a:r>
              <a:rPr lang="fr-FR" sz="1800" dirty="0" err="1" smtClean="0"/>
              <a:t>left</a:t>
            </a:r>
            <a:r>
              <a:rPr lang="fr-FR" sz="1800" dirty="0" smtClean="0"/>
              <a:t> in the </a:t>
            </a:r>
            <a:r>
              <a:rPr lang="fr-FR" sz="1800" dirty="0" err="1" smtClean="0"/>
              <a:t>Subjects</a:t>
            </a:r>
            <a:r>
              <a:rPr lang="fr-FR" sz="1800" dirty="0" smtClean="0"/>
              <a:t> collection to </a:t>
            </a:r>
            <a:r>
              <a:rPr lang="fr-FR" sz="1800" dirty="0" err="1" smtClean="0"/>
              <a:t>be</a:t>
            </a:r>
            <a:r>
              <a:rPr lang="fr-FR" sz="1800" dirty="0" smtClean="0"/>
              <a:t> </a:t>
            </a:r>
            <a:r>
              <a:rPr lang="fr-FR" sz="1800" dirty="0" err="1" smtClean="0"/>
              <a:t>filtered</a:t>
            </a:r>
            <a:endParaRPr lang="fr-FR" sz="1800" dirty="0" smtClean="0"/>
          </a:p>
          <a:p>
            <a:r>
              <a:rPr lang="fr-FR" sz="1800" dirty="0" err="1" smtClean="0"/>
              <a:t>Enrichments</a:t>
            </a:r>
            <a:endParaRPr lang="fr-FR" sz="1800" dirty="0" smtClean="0"/>
          </a:p>
          <a:p>
            <a:pPr lvl="1"/>
            <a:r>
              <a:rPr lang="fr-FR" sz="1400" dirty="0" smtClean="0"/>
              <a:t>75% of concepts have a </a:t>
            </a:r>
            <a:r>
              <a:rPr lang="fr-FR" sz="1400" dirty="0" err="1" smtClean="0"/>
              <a:t>definition</a:t>
            </a:r>
            <a:endParaRPr lang="fr-FR" sz="1400" dirty="0" smtClean="0"/>
          </a:p>
          <a:p>
            <a:pPr lvl="1"/>
            <a:r>
              <a:rPr lang="fr-FR" sz="1400" dirty="0" err="1" smtClean="0"/>
              <a:t>Add</a:t>
            </a:r>
            <a:r>
              <a:rPr lang="fr-FR" sz="1400" dirty="0" smtClean="0"/>
              <a:t> </a:t>
            </a:r>
            <a:r>
              <a:rPr lang="fr-FR" sz="1400" dirty="0" err="1" smtClean="0"/>
              <a:t>numerous</a:t>
            </a:r>
            <a:r>
              <a:rPr lang="fr-FR" sz="1400" dirty="0" smtClean="0"/>
              <a:t> </a:t>
            </a:r>
            <a:r>
              <a:rPr lang="fr-FR" sz="1400" dirty="0" err="1" smtClean="0"/>
              <a:t>skos:altLabel</a:t>
            </a:r>
            <a:endParaRPr lang="fr-FR" sz="1400" dirty="0" smtClean="0"/>
          </a:p>
          <a:p>
            <a:pPr lvl="1"/>
            <a:r>
              <a:rPr lang="fr-FR" sz="1400" dirty="0" smtClean="0"/>
              <a:t>More </a:t>
            </a:r>
            <a:r>
              <a:rPr lang="fr-FR" sz="1400" dirty="0" err="1" smtClean="0"/>
              <a:t>related</a:t>
            </a:r>
            <a:r>
              <a:rPr lang="fr-FR" sz="1400" dirty="0" smtClean="0"/>
              <a:t> </a:t>
            </a:r>
            <a:r>
              <a:rPr lang="fr-FR" sz="1400" dirty="0" err="1" smtClean="0"/>
              <a:t>terms</a:t>
            </a:r>
            <a:endParaRPr lang="fr-FR" sz="1400" dirty="0" smtClean="0"/>
          </a:p>
          <a:p>
            <a:r>
              <a:rPr lang="fr-FR" sz="1800" dirty="0" smtClean="0"/>
              <a:t>2500 new concepts</a:t>
            </a:r>
          </a:p>
          <a:p>
            <a:r>
              <a:rPr lang="fr-FR" sz="1800" dirty="0" smtClean="0"/>
              <a:t>140 concepts </a:t>
            </a:r>
            <a:r>
              <a:rPr lang="fr-FR" sz="1800" dirty="0" err="1" smtClean="0"/>
              <a:t>deprecated</a:t>
            </a:r>
            <a:r>
              <a:rPr lang="fr-FR" sz="1800" dirty="0" smtClean="0"/>
              <a:t> for obsolescence</a:t>
            </a:r>
          </a:p>
          <a:p>
            <a:r>
              <a:rPr lang="en-US" sz="1800" dirty="0" smtClean="0"/>
              <a:t>And all PACTOLS collections are ultimately impacted</a:t>
            </a: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8 months before the release of v2</a:t>
            </a:r>
            <a:endParaRPr lang="fr-FR" dirty="0"/>
          </a:p>
        </p:txBody>
      </p:sp>
      <p:sp>
        <p:nvSpPr>
          <p:cNvPr id="5" name="Espace réservé du texte 4"/>
          <p:cNvSpPr>
            <a:spLocks noGrp="1"/>
          </p:cNvSpPr>
          <p:nvPr>
            <p:ph type="body" idx="1"/>
          </p:nvPr>
        </p:nvSpPr>
        <p:spPr/>
        <p:txBody>
          <a:bodyPr/>
          <a:lstStyle/>
          <a:p>
            <a:r>
              <a:rPr lang="fr-FR" dirty="0" smtClean="0"/>
              <a:t>About structure</a:t>
            </a:r>
            <a:endParaRPr lang="fr-FR" dirty="0"/>
          </a:p>
        </p:txBody>
      </p:sp>
      <p:sp>
        <p:nvSpPr>
          <p:cNvPr id="6" name="Espace réservé du contenu 5"/>
          <p:cNvSpPr>
            <a:spLocks noGrp="1"/>
          </p:cNvSpPr>
          <p:nvPr>
            <p:ph sz="half" idx="2"/>
          </p:nvPr>
        </p:nvSpPr>
        <p:spPr/>
        <p:txBody>
          <a:bodyPr>
            <a:noAutofit/>
          </a:bodyPr>
          <a:lstStyle/>
          <a:p>
            <a:pPr marL="0" indent="-268288"/>
            <a:r>
              <a:rPr lang="en-US" sz="1600" dirty="0" smtClean="0"/>
              <a:t>A hierarchy limited to 5 levels with the introduction of facets</a:t>
            </a:r>
          </a:p>
          <a:p>
            <a:pPr marL="0" indent="-268288"/>
            <a:r>
              <a:rPr lang="en-US" sz="1600" dirty="0" smtClean="0"/>
              <a:t>Redistribution of large categories (activities, material objects, conceptual objects,...)</a:t>
            </a:r>
          </a:p>
          <a:p>
            <a:pPr marL="0" indent="-268288">
              <a:spcBef>
                <a:spcPts val="0"/>
              </a:spcBef>
              <a:buSzPts val="1300"/>
            </a:pPr>
            <a:r>
              <a:rPr lang="en-US" sz="1600" dirty="0" smtClean="0"/>
              <a:t>Rearrangement of existing categories into 15 to 20 new entries,</a:t>
            </a:r>
          </a:p>
          <a:p>
            <a:pPr marL="0" indent="-268288">
              <a:spcBef>
                <a:spcPts val="0"/>
              </a:spcBef>
              <a:buSzPts val="1300"/>
            </a:pPr>
            <a:r>
              <a:rPr lang="en-US" sz="1600" dirty="0" err="1" smtClean="0"/>
              <a:t>Customisation</a:t>
            </a:r>
            <a:r>
              <a:rPr lang="en-US" sz="1600" dirty="0" smtClean="0"/>
              <a:t> of headings in progress</a:t>
            </a:r>
            <a:r>
              <a:rPr lang="en-US" sz="1600" dirty="0" smtClean="0"/>
              <a:t>,</a:t>
            </a:r>
            <a:endParaRPr lang="en-US" sz="1600" dirty="0" smtClean="0"/>
          </a:p>
          <a:p>
            <a:pPr marL="0" indent="-268288">
              <a:spcBef>
                <a:spcPts val="0"/>
              </a:spcBef>
              <a:buSzPts val="1300"/>
            </a:pPr>
            <a:r>
              <a:rPr lang="en-US" sz="1600" dirty="0" smtClean="0"/>
              <a:t>Keep track of equivalent categories with BBT facets and CIDOC-CRM classes </a:t>
            </a:r>
            <a:endParaRPr lang="en-US" sz="1600" dirty="0" smtClean="0"/>
          </a:p>
          <a:p>
            <a:pPr marL="0" indent="-268288">
              <a:spcBef>
                <a:spcPts val="0"/>
              </a:spcBef>
              <a:buSzPts val="1300"/>
            </a:pPr>
            <a:endParaRPr lang="en-US" sz="1600" dirty="0" smtClean="0"/>
          </a:p>
        </p:txBody>
      </p:sp>
      <p:sp>
        <p:nvSpPr>
          <p:cNvPr id="8" name="Espace réservé du texte 7"/>
          <p:cNvSpPr>
            <a:spLocks noGrp="1"/>
          </p:cNvSpPr>
          <p:nvPr>
            <p:ph type="body" sz="quarter" idx="3"/>
          </p:nvPr>
        </p:nvSpPr>
        <p:spPr/>
        <p:txBody>
          <a:bodyPr>
            <a:normAutofit fontScale="55000" lnSpcReduction="20000"/>
          </a:bodyPr>
          <a:lstStyle/>
          <a:p>
            <a:r>
              <a:rPr lang="fr-FR" dirty="0" err="1" smtClean="0"/>
              <a:t>From</a:t>
            </a:r>
            <a:r>
              <a:rPr lang="fr-FR" dirty="0" smtClean="0"/>
              <a:t> </a:t>
            </a:r>
            <a:r>
              <a:rPr lang="fr-FR" dirty="0" smtClean="0">
                <a:solidFill>
                  <a:schemeClr val="accent5">
                    <a:lumMod val="50000"/>
                  </a:schemeClr>
                </a:solidFill>
              </a:rPr>
              <a:t>BBT</a:t>
            </a:r>
            <a:r>
              <a:rPr lang="fr-FR" dirty="0" smtClean="0"/>
              <a:t> to </a:t>
            </a:r>
            <a:r>
              <a:rPr lang="fr-FR" dirty="0" smtClean="0">
                <a:solidFill>
                  <a:srgbClr val="C00000"/>
                </a:solidFill>
              </a:rPr>
              <a:t>PACTOLS 2</a:t>
            </a:r>
            <a:r>
              <a:rPr lang="fr-FR" dirty="0" smtClean="0"/>
              <a:t>,</a:t>
            </a:r>
            <a:r>
              <a:rPr lang="fr-FR" dirty="0" smtClean="0">
                <a:solidFill>
                  <a:srgbClr val="C00000"/>
                </a:solidFill>
              </a:rPr>
              <a:t> </a:t>
            </a:r>
          </a:p>
          <a:p>
            <a:r>
              <a:rPr lang="fr-FR" dirty="0" smtClean="0">
                <a:solidFill>
                  <a:schemeClr val="accent2">
                    <a:lumMod val="50000"/>
                  </a:schemeClr>
                </a:solidFill>
              </a:rPr>
              <a:t>first </a:t>
            </a:r>
            <a:r>
              <a:rPr lang="fr-FR" dirty="0" err="1" smtClean="0">
                <a:solidFill>
                  <a:schemeClr val="accent2">
                    <a:lumMod val="50000"/>
                  </a:schemeClr>
                </a:solidFill>
              </a:rPr>
              <a:t>proposal</a:t>
            </a:r>
            <a:r>
              <a:rPr lang="fr-FR" dirty="0" smtClean="0">
                <a:solidFill>
                  <a:schemeClr val="accent2">
                    <a:lumMod val="50000"/>
                  </a:schemeClr>
                </a:solidFill>
              </a:rPr>
              <a:t> </a:t>
            </a:r>
            <a:r>
              <a:rPr lang="fr-FR" dirty="0" err="1" smtClean="0">
                <a:solidFill>
                  <a:schemeClr val="accent2">
                    <a:lumMod val="50000"/>
                  </a:schemeClr>
                </a:solidFill>
              </a:rPr>
              <a:t>with</a:t>
            </a:r>
            <a:r>
              <a:rPr lang="fr-FR" dirty="0" smtClean="0">
                <a:solidFill>
                  <a:schemeClr val="accent2">
                    <a:lumMod val="50000"/>
                  </a:schemeClr>
                </a:solidFill>
              </a:rPr>
              <a:t> ex. </a:t>
            </a:r>
            <a:r>
              <a:rPr lang="fr-FR" dirty="0" err="1" smtClean="0">
                <a:solidFill>
                  <a:schemeClr val="accent2">
                    <a:lumMod val="50000"/>
                  </a:schemeClr>
                </a:solidFill>
              </a:rPr>
              <a:t>Material</a:t>
            </a:r>
            <a:r>
              <a:rPr lang="fr-FR" dirty="0" smtClean="0">
                <a:solidFill>
                  <a:schemeClr val="accent2">
                    <a:lumMod val="50000"/>
                  </a:schemeClr>
                </a:solidFill>
              </a:rPr>
              <a:t> </a:t>
            </a:r>
            <a:r>
              <a:rPr lang="fr-FR" dirty="0" err="1" smtClean="0">
                <a:solidFill>
                  <a:schemeClr val="accent2">
                    <a:lumMod val="50000"/>
                  </a:schemeClr>
                </a:solidFill>
              </a:rPr>
              <a:t>things</a:t>
            </a:r>
            <a:endParaRPr lang="fr-FR" dirty="0">
              <a:solidFill>
                <a:schemeClr val="accent2">
                  <a:lumMod val="50000"/>
                </a:schemeClr>
              </a:solidFill>
            </a:endParaRP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7</a:t>
            </a:fld>
            <a:endParaRPr lang="fr-FR"/>
          </a:p>
        </p:txBody>
      </p:sp>
      <p:graphicFrame>
        <p:nvGraphicFramePr>
          <p:cNvPr id="10" name="Espace réservé du contenu 9"/>
          <p:cNvGraphicFramePr>
            <a:graphicFrameLocks noGrp="1"/>
          </p:cNvGraphicFramePr>
          <p:nvPr>
            <p:ph sz="quarter" idx="4"/>
          </p:nvPr>
        </p:nvGraphicFramePr>
        <p:xfrm>
          <a:off x="4645025" y="1630363"/>
          <a:ext cx="4041775" cy="2963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8" grpId="0" uiExpand="1" build="p"/>
      <p:bldGraphic spid="10" grpId="0" uiExpan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3841"/>
            <a:ext cx="5390578" cy="421664"/>
          </a:xfrm>
        </p:spPr>
        <p:txBody>
          <a:bodyPr/>
          <a:lstStyle/>
          <a:p>
            <a:r>
              <a:rPr lang="fr-FR" dirty="0" err="1" smtClean="0"/>
              <a:t>Thank</a:t>
            </a:r>
            <a:r>
              <a:rPr lang="fr-FR" dirty="0" smtClean="0"/>
              <a:t> </a:t>
            </a:r>
            <a:r>
              <a:rPr lang="fr-FR" dirty="0" err="1" smtClean="0"/>
              <a:t>you</a:t>
            </a:r>
            <a:r>
              <a:rPr lang="fr-FR" dirty="0" smtClean="0"/>
              <a:t> all</a:t>
            </a:r>
            <a:endParaRPr lang="fr-FR" dirty="0"/>
          </a:p>
        </p:txBody>
      </p:sp>
      <p:sp>
        <p:nvSpPr>
          <p:cNvPr id="4" name="Espace réservé du texte 3"/>
          <p:cNvSpPr>
            <a:spLocks noGrp="1"/>
          </p:cNvSpPr>
          <p:nvPr>
            <p:ph type="body" sz="half" idx="2"/>
          </p:nvPr>
        </p:nvSpPr>
        <p:spPr>
          <a:xfrm>
            <a:off x="1792288" y="4030319"/>
            <a:ext cx="5390578" cy="598832"/>
          </a:xfrm>
        </p:spPr>
        <p:txBody>
          <a:bodyPr/>
          <a:lstStyle/>
          <a:p>
            <a:r>
              <a:rPr lang="fr-FR" dirty="0" smtClean="0"/>
              <a:t>blandine.nouvel@frantiq.fr</a:t>
            </a:r>
            <a:endParaRPr lang="fr-FR" dirty="0"/>
          </a:p>
        </p:txBody>
      </p:sp>
      <p:sp>
        <p:nvSpPr>
          <p:cNvPr id="5" name="Espace réservé du numéro de diapositive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8</a:t>
            </a:fld>
            <a:endParaRPr lang="fr-FR"/>
          </a:p>
        </p:txBody>
      </p:sp>
      <p:pic>
        <p:nvPicPr>
          <p:cNvPr id="2050" name="Picture 2" descr="9 stratégies pour atteindre votre but efficacement en 2021 – Marie-Pierre  Caouette, coach certifiée PCC"/>
          <p:cNvPicPr>
            <a:picLocks noChangeAspect="1" noChangeArrowheads="1"/>
          </p:cNvPicPr>
          <p:nvPr/>
        </p:nvPicPr>
        <p:blipFill>
          <a:blip r:embed="rId3"/>
          <a:srcRect/>
          <a:stretch>
            <a:fillRect/>
          </a:stretch>
        </p:blipFill>
        <p:spPr bwMode="auto">
          <a:xfrm>
            <a:off x="1801495" y="563068"/>
            <a:ext cx="5095694" cy="289618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C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5446</TotalTime>
  <Words>1483</Words>
  <Application>Microsoft Office PowerPoint</Application>
  <PresentationFormat>Affichage à l'écran (16:9)</PresentationFormat>
  <Paragraphs>178</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Roboto</vt:lpstr>
      <vt:lpstr>Lato</vt:lpstr>
      <vt:lpstr>Thème Office</vt:lpstr>
      <vt:lpstr>Using the DARIAH's BackBone Thesaurus as a filter for the reorganisation of the PACTOLS thesaurus</vt:lpstr>
      <vt:lpstr>The PACTOLS thesaurus</vt:lpstr>
      <vt:lpstr>Reorganising the structure of PACTOLS</vt:lpstr>
      <vt:lpstr>Using the BBT facets as a filter</vt:lpstr>
      <vt:lpstr>The game of deconstruction / reconstruction, one example</vt:lpstr>
      <vt:lpstr>8 months before the new release</vt:lpstr>
      <vt:lpstr>8 months before the release of v2</vt:lpstr>
      <vt:lpstr>Thank you all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Défaire pour mieux reconstruire :  l’adoption du BackBone Thesaurus pour la réorganisation des PACTOLS</dc:title>
  <dc:creator>frantiq2019</dc:creator>
  <cp:lastModifiedBy>Blandine</cp:lastModifiedBy>
  <cp:revision>230</cp:revision>
  <dcterms:modified xsi:type="dcterms:W3CDTF">2021-11-18T10:13:55Z</dcterms:modified>
</cp:coreProperties>
</file>