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313" r:id="rId3"/>
    <p:sldId id="314" r:id="rId4"/>
    <p:sldId id="315" r:id="rId5"/>
    <p:sldId id="272" r:id="rId6"/>
    <p:sldId id="293" r:id="rId7"/>
    <p:sldId id="297" r:id="rId8"/>
    <p:sldId id="290" r:id="rId9"/>
    <p:sldId id="296" r:id="rId10"/>
    <p:sldId id="283" r:id="rId11"/>
    <p:sldId id="278" r:id="rId12"/>
    <p:sldId id="294" r:id="rId13"/>
    <p:sldId id="308" r:id="rId14"/>
    <p:sldId id="285" r:id="rId15"/>
    <p:sldId id="277" r:id="rId16"/>
    <p:sldId id="258" r:id="rId17"/>
    <p:sldId id="298" r:id="rId18"/>
    <p:sldId id="300" r:id="rId19"/>
    <p:sldId id="301" r:id="rId20"/>
    <p:sldId id="303" r:id="rId21"/>
    <p:sldId id="305" r:id="rId22"/>
    <p:sldId id="309" r:id="rId23"/>
    <p:sldId id="307" r:id="rId24"/>
    <p:sldId id="310" r:id="rId25"/>
    <p:sldId id="312" r:id="rId26"/>
    <p:sldId id="306" r:id="rId27"/>
    <p:sldId id="311" r:id="rId28"/>
  </p:sldIdLst>
  <p:sldSz cx="9144000" cy="6858000" type="screen4x3"/>
  <p:notesSz cx="6669088"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80487BB-D65D-41A2-A11F-CAB50F25A014}">
          <p14:sldIdLst>
            <p14:sldId id="256"/>
            <p14:sldId id="313"/>
            <p14:sldId id="314"/>
            <p14:sldId id="315"/>
            <p14:sldId id="272"/>
            <p14:sldId id="293"/>
            <p14:sldId id="297"/>
            <p14:sldId id="290"/>
            <p14:sldId id="296"/>
            <p14:sldId id="283"/>
            <p14:sldId id="278"/>
            <p14:sldId id="294"/>
            <p14:sldId id="308"/>
            <p14:sldId id="285"/>
            <p14:sldId id="277"/>
            <p14:sldId id="258"/>
            <p14:sldId id="298"/>
          </p14:sldIdLst>
        </p14:section>
        <p14:section name="PARTHENOS INTEGRATION" id="{C26F0CFF-791D-462A-B32B-4F750737D486}">
          <p14:sldIdLst>
            <p14:sldId id="300"/>
            <p14:sldId id="301"/>
            <p14:sldId id="303"/>
            <p14:sldId id="305"/>
            <p14:sldId id="309"/>
            <p14:sldId id="307"/>
            <p14:sldId id="310"/>
            <p14:sldId id="312"/>
            <p14:sldId id="306"/>
            <p14:sldId id="31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B3C6"/>
    <a:srgbClr val="9CAF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35" autoAdjust="0"/>
    <p:restoredTop sz="96395" autoAdjust="0"/>
  </p:normalViewPr>
  <p:slideViewPr>
    <p:cSldViewPr>
      <p:cViewPr varScale="1">
        <p:scale>
          <a:sx n="87" d="100"/>
          <a:sy n="87" d="100"/>
        </p:scale>
        <p:origin x="571" y="62"/>
      </p:cViewPr>
      <p:guideLst>
        <p:guide orient="horz" pos="2160"/>
        <p:guide pos="2880"/>
      </p:guideLst>
    </p:cSldViewPr>
  </p:slideViewPr>
  <p:notesTextViewPr>
    <p:cViewPr>
      <p:scale>
        <a:sx n="3" d="2"/>
        <a:sy n="3" d="2"/>
      </p:scale>
      <p:origin x="0" y="0"/>
    </p:cViewPr>
  </p:notesTextViewPr>
  <p:notesViewPr>
    <p:cSldViewPr showGuides="1">
      <p:cViewPr varScale="1">
        <p:scale>
          <a:sx n="78" d="100"/>
          <a:sy n="78" d="100"/>
        </p:scale>
        <p:origin x="400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1"/>
            <a:ext cx="2889938" cy="498135"/>
          </a:xfrm>
          <a:prstGeom prst="rect">
            <a:avLst/>
          </a:prstGeom>
        </p:spPr>
        <p:txBody>
          <a:bodyPr vert="horz" lIns="91440" tIns="45720" rIns="91440" bIns="45720" rtlCol="0"/>
          <a:lstStyle>
            <a:lvl1pPr algn="r">
              <a:defRPr sz="1200"/>
            </a:lvl1pPr>
          </a:lstStyle>
          <a:p>
            <a:fld id="{68FE4C9B-2304-4D07-ACD8-85B8610ECA51}" type="datetimeFigureOut">
              <a:rPr lang="en-US" smtClean="0"/>
              <a:t>12/11/2020</a:t>
            </a:fld>
            <a:endParaRPr lang="en-US"/>
          </a:p>
        </p:txBody>
      </p:sp>
      <p:sp>
        <p:nvSpPr>
          <p:cNvPr id="4" name="Slide Image Placeholder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77958"/>
            <a:ext cx="5335270" cy="390924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889938" cy="498134"/>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3160025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786657" y="9430091"/>
            <a:ext cx="2889938" cy="498134"/>
          </a:xfrm>
          <a:prstGeom prst="rect">
            <a:avLst/>
          </a:prstGeom>
        </p:spPr>
        <p:txBody>
          <a:bodyPr/>
          <a:lstStyle/>
          <a:p>
            <a:fld id="{3A9659A0-411A-4BF5-915F-1C4D735D72A7}" type="slidenum">
              <a:rPr lang="en-US" smtClean="0"/>
              <a:t>1</a:t>
            </a:fld>
            <a:endParaRPr lang="en-US"/>
          </a:p>
        </p:txBody>
      </p:sp>
    </p:spTree>
    <p:extLst>
      <p:ext uri="{BB962C8B-B14F-4D97-AF65-F5344CB8AC3E}">
        <p14:creationId xmlns:p14="http://schemas.microsoft.com/office/powerpoint/2010/main" val="3248935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sz="1200" dirty="0" smtClean="0"/>
              <a:t>Different local</a:t>
            </a:r>
            <a:r>
              <a:rPr lang="en-US" sz="1200" baseline="0" dirty="0" smtClean="0"/>
              <a:t> thesaurus maintainers are working </a:t>
            </a:r>
            <a:r>
              <a:rPr lang="en-US" sz="1200" u="sng" baseline="0" dirty="0" smtClean="0"/>
              <a:t>independently</a:t>
            </a:r>
            <a:r>
              <a:rPr lang="en-US" sz="1200" baseline="0" dirty="0" smtClean="0"/>
              <a:t>, following their </a:t>
            </a:r>
            <a:r>
              <a:rPr lang="en-US" sz="1200" u="sng" baseline="0" dirty="0" smtClean="0"/>
              <a:t>own disciplines</a:t>
            </a:r>
            <a:r>
              <a:rPr lang="en-US" sz="1200" baseline="0" dirty="0" smtClean="0"/>
              <a:t>, based on their </a:t>
            </a:r>
            <a:r>
              <a:rPr lang="en-US" sz="1200" u="sng" baseline="0" dirty="0" smtClean="0"/>
              <a:t>own </a:t>
            </a:r>
            <a:r>
              <a:rPr lang="en-US" u="sng" dirty="0" smtClean="0"/>
              <a:t>terminology.</a:t>
            </a:r>
            <a:endParaRPr lang="en-US" sz="1200" u="sng" baseline="0" dirty="0" smtClean="0"/>
          </a:p>
          <a:p>
            <a:pPr>
              <a:lnSpc>
                <a:spcPct val="120000"/>
              </a:lnSpc>
            </a:pPr>
            <a:endParaRPr lang="en-US" sz="1200" baseline="0" dirty="0" smtClean="0"/>
          </a:p>
          <a:p>
            <a:pPr>
              <a:lnSpc>
                <a:spcPct val="120000"/>
              </a:lnSpc>
            </a:pPr>
            <a:r>
              <a:rPr lang="en-US" sz="1200" dirty="0" smtClean="0"/>
              <a:t>In order for </a:t>
            </a:r>
            <a:r>
              <a:rPr lang="en-US" sz="1200" u="sng" dirty="0" smtClean="0"/>
              <a:t>multiple </a:t>
            </a:r>
            <a:r>
              <a:rPr lang="en-US" sz="1200" u="sng" baseline="0" dirty="0" smtClean="0"/>
              <a:t>existing thesauri </a:t>
            </a:r>
            <a:r>
              <a:rPr lang="en-US" sz="1200" dirty="0" smtClean="0"/>
              <a:t>to </a:t>
            </a:r>
            <a:r>
              <a:rPr lang="en-US" sz="1200" u="sng" dirty="0" smtClean="0"/>
              <a:t>become </a:t>
            </a:r>
            <a:r>
              <a:rPr lang="en-US" sz="1200" u="sng" kern="1200" dirty="0" smtClean="0">
                <a:solidFill>
                  <a:schemeClr val="tx1"/>
                </a:solidFill>
                <a:effectLst/>
                <a:latin typeface="+mn-lt"/>
                <a:ea typeface="+mn-ea"/>
                <a:cs typeface="+mn-cs"/>
              </a:rPr>
              <a:t>interoperable </a:t>
            </a:r>
            <a:r>
              <a:rPr lang="en-US" sz="1200" u="none" kern="1200" dirty="0" smtClean="0">
                <a:solidFill>
                  <a:schemeClr val="tx1"/>
                </a:solidFill>
                <a:effectLst/>
                <a:latin typeface="+mn-lt"/>
                <a:ea typeface="+mn-ea"/>
                <a:cs typeface="+mn-cs"/>
              </a:rPr>
              <a:t>(click),</a:t>
            </a:r>
            <a:r>
              <a:rPr lang="en-US" sz="1200" u="none" kern="1200" baseline="0" dirty="0" smtClean="0">
                <a:solidFill>
                  <a:schemeClr val="tx1"/>
                </a:solidFill>
                <a:effectLst/>
                <a:latin typeface="+mn-lt"/>
                <a:ea typeface="+mn-ea"/>
                <a:cs typeface="+mn-cs"/>
              </a:rPr>
              <a:t> </a:t>
            </a:r>
          </a:p>
          <a:p>
            <a:pPr>
              <a:lnSpc>
                <a:spcPct val="120000"/>
              </a:lnSpc>
            </a:pPr>
            <a:endParaRPr lang="en-US" sz="1200" u="none" kern="1200" baseline="0" dirty="0" smtClean="0">
              <a:solidFill>
                <a:schemeClr val="tx1"/>
              </a:solidFill>
              <a:effectLst/>
              <a:latin typeface="+mn-lt"/>
              <a:ea typeface="+mn-ea"/>
              <a:cs typeface="+mn-cs"/>
            </a:endParaRPr>
          </a:p>
          <a:p>
            <a:pPr>
              <a:lnSpc>
                <a:spcPct val="120000"/>
              </a:lnSpc>
            </a:pPr>
            <a:r>
              <a:rPr lang="en-US" sz="1200" kern="1200" baseline="0" dirty="0" smtClean="0">
                <a:solidFill>
                  <a:schemeClr val="tx1"/>
                </a:solidFill>
                <a:effectLst/>
                <a:latin typeface="+mn-lt"/>
                <a:ea typeface="+mn-ea"/>
                <a:cs typeface="+mn-cs"/>
              </a:rPr>
              <a:t>w</a:t>
            </a:r>
            <a:r>
              <a:rPr lang="en-US" sz="1200" dirty="0" smtClean="0"/>
              <a:t>e need a </a:t>
            </a:r>
            <a:r>
              <a:rPr lang="en-US" sz="1200" b="1" dirty="0" smtClean="0"/>
              <a:t>common</a:t>
            </a:r>
            <a:r>
              <a:rPr lang="en-US" sz="1200" dirty="0" smtClean="0"/>
              <a:t> set of high-level concepts:</a:t>
            </a:r>
          </a:p>
          <a:p>
            <a:pPr marL="285750" indent="-285750">
              <a:lnSpc>
                <a:spcPct val="120000"/>
              </a:lnSpc>
              <a:buFont typeface="Arial" panose="020B0604020202020204" pitchFamily="34" charset="0"/>
              <a:buChar char="•"/>
            </a:pPr>
            <a:r>
              <a:rPr lang="en-US" sz="1200" dirty="0" smtClean="0"/>
              <a:t>to enable the classification in a </a:t>
            </a:r>
            <a:r>
              <a:rPr lang="en-US" sz="1200" b="1" dirty="0" smtClean="0"/>
              <a:t>consistent</a:t>
            </a:r>
            <a:r>
              <a:rPr lang="en-US" sz="1200" dirty="0" smtClean="0"/>
              <a:t> and objective way</a:t>
            </a:r>
          </a:p>
          <a:p>
            <a:pPr marL="285750" indent="-285750">
              <a:lnSpc>
                <a:spcPct val="120000"/>
              </a:lnSpc>
              <a:buFont typeface="Arial" panose="020B0604020202020204" pitchFamily="34" charset="0"/>
              <a:buChar char="•"/>
            </a:pPr>
            <a:r>
              <a:rPr lang="en-US" sz="1200" dirty="0" smtClean="0"/>
              <a:t>to ensure </a:t>
            </a:r>
            <a:r>
              <a:rPr lang="en-US" sz="1200" b="1" dirty="0" smtClean="0"/>
              <a:t>compatibility</a:t>
            </a:r>
            <a:r>
              <a:rPr lang="en-US" sz="1200" dirty="0" smtClean="0"/>
              <a:t> among different thesauri </a:t>
            </a:r>
          </a:p>
          <a:p>
            <a:pPr marL="285750" indent="-285750">
              <a:lnSpc>
                <a:spcPct val="120000"/>
              </a:lnSpc>
              <a:buFont typeface="Arial" panose="020B0604020202020204" pitchFamily="34" charset="0"/>
              <a:buChar char="•"/>
            </a:pPr>
            <a:endParaRPr lang="en-US" sz="1200" dirty="0" smtClean="0"/>
          </a:p>
          <a:p>
            <a:pPr marL="0" indent="0">
              <a:lnSpc>
                <a:spcPct val="120000"/>
              </a:lnSpc>
              <a:buFont typeface="Arial" panose="020B0604020202020204" pitchFamily="34" charset="0"/>
              <a:buNone/>
            </a:pPr>
            <a:r>
              <a:rPr lang="en-US" sz="1200" dirty="0" smtClean="0"/>
              <a:t>Thus we came up with </a:t>
            </a:r>
            <a:r>
              <a:rPr lang="en-US" sz="1200" dirty="0" err="1" smtClean="0"/>
              <a:t>BackBone</a:t>
            </a:r>
            <a:r>
              <a:rPr lang="en-US" sz="1200" baseline="0" dirty="0" smtClean="0"/>
              <a:t> </a:t>
            </a:r>
            <a:r>
              <a:rPr lang="en-US" sz="1200" dirty="0" smtClean="0"/>
              <a:t>Thesaurus (aka BBT)</a:t>
            </a:r>
            <a:r>
              <a:rPr lang="en-US" sz="1200" baseline="0" dirty="0" smtClean="0"/>
              <a:t>, an </a:t>
            </a:r>
            <a:r>
              <a:rPr lang="en-US" sz="1200" b="1" baseline="0" dirty="0" smtClean="0"/>
              <a:t>overarching thesaurus for the humanities</a:t>
            </a:r>
            <a:r>
              <a:rPr lang="en-US" sz="1200" baseline="0" dirty="0" smtClean="0"/>
              <a:t>, </a:t>
            </a:r>
            <a:r>
              <a:rPr lang="en-US" dirty="0" smtClean="0"/>
              <a:t>under which all the vocabularies and terminologies in use in the domain </a:t>
            </a:r>
            <a:r>
              <a:rPr lang="en-US" b="0" u="sng" dirty="0" smtClean="0"/>
              <a:t>can be aligned.</a:t>
            </a:r>
            <a:endParaRPr lang="en-US" sz="1200" b="0" u="sng" baseline="0" dirty="0" smtClean="0"/>
          </a:p>
          <a:p>
            <a:pPr marL="0" indent="0">
              <a:lnSpc>
                <a:spcPct val="120000"/>
              </a:lnSpc>
              <a:buFont typeface="Arial" panose="020B0604020202020204" pitchFamily="34" charset="0"/>
              <a:buNone/>
            </a:pPr>
            <a:endParaRPr lang="en-US" sz="1200" baseline="0" dirty="0" smtClean="0"/>
          </a:p>
          <a:p>
            <a:pPr marL="0" indent="0">
              <a:lnSpc>
                <a:spcPct val="120000"/>
              </a:lnSpc>
              <a:buFont typeface="Arial" panose="020B0604020202020204" pitchFamily="34" charset="0"/>
              <a:buNone/>
            </a:pPr>
            <a:r>
              <a:rPr lang="en-US" sz="1200" baseline="0" dirty="0" smtClean="0"/>
              <a:t>This </a:t>
            </a:r>
            <a:r>
              <a:rPr lang="en-US" sz="1200" u="sng" baseline="0" dirty="0" smtClean="0"/>
              <a:t>grey </a:t>
            </a:r>
            <a:r>
              <a:rPr lang="en-US" sz="1200" u="sng" baseline="0" dirty="0" err="1" smtClean="0"/>
              <a:t>triaglular</a:t>
            </a:r>
            <a:r>
              <a:rPr lang="en-US" sz="1200" u="sng" baseline="0" dirty="0" smtClean="0"/>
              <a:t> area </a:t>
            </a:r>
            <a:r>
              <a:rPr lang="en-US" sz="1200" baseline="0" dirty="0" smtClean="0"/>
              <a:t>(click) represents BBT, under which we expect local maintainers to align their thesauri, </a:t>
            </a:r>
            <a:r>
              <a:rPr lang="en-US" u="sng" dirty="0" smtClean="0"/>
              <a:t>without being</a:t>
            </a:r>
            <a:r>
              <a:rPr lang="en-US" u="sng" baseline="0" dirty="0" smtClean="0"/>
              <a:t> forced </a:t>
            </a:r>
            <a:r>
              <a:rPr lang="en-US" u="sng" dirty="0" smtClean="0"/>
              <a:t>to abandon their terminology.</a:t>
            </a:r>
            <a:endParaRPr lang="en-US" sz="1200" u="sng" dirty="0"/>
          </a:p>
        </p:txBody>
      </p:sp>
      <p:sp>
        <p:nvSpPr>
          <p:cNvPr id="4" name="Slide Number Placeholder 3"/>
          <p:cNvSpPr>
            <a:spLocks noGrp="1"/>
          </p:cNvSpPr>
          <p:nvPr>
            <p:ph type="sldNum" sz="quarter" idx="10"/>
          </p:nvPr>
        </p:nvSpPr>
        <p:spPr>
          <a:xfrm>
            <a:off x="3786657" y="9430091"/>
            <a:ext cx="2889938" cy="49813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659A0-411A-4BF5-915F-1C4D735D72A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9870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786657" y="9430091"/>
            <a:ext cx="2889938" cy="498134"/>
          </a:xfrm>
          <a:prstGeom prst="rect">
            <a:avLst/>
          </a:prstGeom>
        </p:spPr>
        <p:txBody>
          <a:bodyPr/>
          <a:lstStyle/>
          <a:p>
            <a:fld id="{3A9659A0-411A-4BF5-915F-1C4D735D72A7}" type="slidenum">
              <a:rPr lang="en-US" smtClean="0"/>
              <a:t>5</a:t>
            </a:fld>
            <a:endParaRPr lang="en-US"/>
          </a:p>
        </p:txBody>
      </p:sp>
    </p:spTree>
    <p:extLst>
      <p:ext uri="{BB962C8B-B14F-4D97-AF65-F5344CB8AC3E}">
        <p14:creationId xmlns:p14="http://schemas.microsoft.com/office/powerpoint/2010/main" val="4042232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a:xfrm>
            <a:off x="3786657" y="9430091"/>
            <a:ext cx="2889938" cy="498134"/>
          </a:xfrm>
          <a:prstGeom prst="rect">
            <a:avLst/>
          </a:prstGeom>
        </p:spPr>
        <p:txBody>
          <a:bodyPr/>
          <a:lstStyle/>
          <a:p>
            <a:fld id="{3A9659A0-411A-4BF5-915F-1C4D735D72A7}" type="slidenum">
              <a:rPr lang="en-US" smtClean="0"/>
              <a:t>6</a:t>
            </a:fld>
            <a:endParaRPr lang="en-US"/>
          </a:p>
        </p:txBody>
      </p:sp>
    </p:spTree>
    <p:extLst>
      <p:ext uri="{BB962C8B-B14F-4D97-AF65-F5344CB8AC3E}">
        <p14:creationId xmlns:p14="http://schemas.microsoft.com/office/powerpoint/2010/main" val="131556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0" dirty="0"/>
          </a:p>
        </p:txBody>
      </p:sp>
      <p:sp>
        <p:nvSpPr>
          <p:cNvPr id="4" name="Slide Number Placeholder 3"/>
          <p:cNvSpPr>
            <a:spLocks noGrp="1"/>
          </p:cNvSpPr>
          <p:nvPr>
            <p:ph type="sldNum" sz="quarter" idx="10"/>
          </p:nvPr>
        </p:nvSpPr>
        <p:spPr>
          <a:xfrm>
            <a:off x="3786657" y="9430091"/>
            <a:ext cx="2889938" cy="498134"/>
          </a:xfrm>
          <a:prstGeom prst="rect">
            <a:avLst/>
          </a:prstGeom>
        </p:spPr>
        <p:txBody>
          <a:bodyPr/>
          <a:lstStyle/>
          <a:p>
            <a:fld id="{3A9659A0-411A-4BF5-915F-1C4D735D72A7}" type="slidenum">
              <a:rPr lang="en-US" smtClean="0"/>
              <a:t>10</a:t>
            </a:fld>
            <a:endParaRPr lang="en-US"/>
          </a:p>
        </p:txBody>
      </p:sp>
    </p:spTree>
    <p:extLst>
      <p:ext uri="{BB962C8B-B14F-4D97-AF65-F5344CB8AC3E}">
        <p14:creationId xmlns:p14="http://schemas.microsoft.com/office/powerpoint/2010/main" val="2871247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786657" y="9430091"/>
            <a:ext cx="2889938" cy="498134"/>
          </a:xfrm>
          <a:prstGeom prst="rect">
            <a:avLst/>
          </a:prstGeom>
        </p:spPr>
        <p:txBody>
          <a:bodyPr/>
          <a:lstStyle/>
          <a:p>
            <a:fld id="{3A9659A0-411A-4BF5-915F-1C4D735D72A7}" type="slidenum">
              <a:rPr lang="en-US" smtClean="0"/>
              <a:t>11</a:t>
            </a:fld>
            <a:endParaRPr lang="en-US"/>
          </a:p>
        </p:txBody>
      </p:sp>
    </p:spTree>
    <p:extLst>
      <p:ext uri="{BB962C8B-B14F-4D97-AF65-F5344CB8AC3E}">
        <p14:creationId xmlns:p14="http://schemas.microsoft.com/office/powerpoint/2010/main" val="1021046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a:xfrm>
            <a:off x="3786657" y="9430091"/>
            <a:ext cx="2889938" cy="498134"/>
          </a:xfrm>
          <a:prstGeom prst="rect">
            <a:avLst/>
          </a:prstGeom>
        </p:spPr>
        <p:txBody>
          <a:bodyPr/>
          <a:lstStyle/>
          <a:p>
            <a:fld id="{3A9659A0-411A-4BF5-915F-1C4D735D72A7}" type="slidenum">
              <a:rPr lang="en-US" smtClean="0"/>
              <a:t>14</a:t>
            </a:fld>
            <a:endParaRPr lang="en-US"/>
          </a:p>
        </p:txBody>
      </p:sp>
    </p:spTree>
    <p:extLst>
      <p:ext uri="{BB962C8B-B14F-4D97-AF65-F5344CB8AC3E}">
        <p14:creationId xmlns:p14="http://schemas.microsoft.com/office/powerpoint/2010/main" val="2093176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0" u="none" dirty="0"/>
          </a:p>
        </p:txBody>
      </p:sp>
      <p:sp>
        <p:nvSpPr>
          <p:cNvPr id="4" name="Slide Number Placeholder 3"/>
          <p:cNvSpPr>
            <a:spLocks noGrp="1"/>
          </p:cNvSpPr>
          <p:nvPr>
            <p:ph type="sldNum" sz="quarter" idx="10"/>
          </p:nvPr>
        </p:nvSpPr>
        <p:spPr>
          <a:xfrm>
            <a:off x="3786657" y="9430091"/>
            <a:ext cx="2889938" cy="498134"/>
          </a:xfrm>
          <a:prstGeom prst="rect">
            <a:avLst/>
          </a:prstGeom>
        </p:spPr>
        <p:txBody>
          <a:bodyPr/>
          <a:lstStyle/>
          <a:p>
            <a:fld id="{3A9659A0-411A-4BF5-915F-1C4D735D72A7}" type="slidenum">
              <a:rPr lang="en-US" smtClean="0"/>
              <a:t>15</a:t>
            </a:fld>
            <a:endParaRPr lang="en-US"/>
          </a:p>
        </p:txBody>
      </p:sp>
    </p:spTree>
    <p:extLst>
      <p:ext uri="{BB962C8B-B14F-4D97-AF65-F5344CB8AC3E}">
        <p14:creationId xmlns:p14="http://schemas.microsoft.com/office/powerpoint/2010/main" val="3218614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786657" y="9430091"/>
            <a:ext cx="2889938" cy="498134"/>
          </a:xfrm>
          <a:prstGeom prst="rect">
            <a:avLst/>
          </a:prstGeom>
        </p:spPr>
        <p:txBody>
          <a:bodyPr/>
          <a:lstStyle/>
          <a:p>
            <a:fld id="{3A9659A0-411A-4BF5-915F-1C4D735D72A7}" type="slidenum">
              <a:rPr lang="en-US" smtClean="0"/>
              <a:t>16</a:t>
            </a:fld>
            <a:endParaRPr lang="en-US"/>
          </a:p>
        </p:txBody>
      </p:sp>
    </p:spTree>
    <p:extLst>
      <p:ext uri="{BB962C8B-B14F-4D97-AF65-F5344CB8AC3E}">
        <p14:creationId xmlns:p14="http://schemas.microsoft.com/office/powerpoint/2010/main" val="19484459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016"/>
            <a:ext cx="9144000" cy="6853968"/>
          </a:xfrm>
          <a:prstGeom prst="rect">
            <a:avLst/>
          </a:prstGeom>
        </p:spPr>
      </p:pic>
      <p:sp>
        <p:nvSpPr>
          <p:cNvPr id="2" name="Title 1"/>
          <p:cNvSpPr>
            <a:spLocks noGrp="1"/>
          </p:cNvSpPr>
          <p:nvPr>
            <p:ph type="ctrTitle"/>
          </p:nvPr>
        </p:nvSpPr>
        <p:spPr>
          <a:xfrm>
            <a:off x="685800" y="2895079"/>
            <a:ext cx="7772400" cy="1470025"/>
          </a:xfrm>
        </p:spPr>
        <p:txBody>
          <a:bodyPr>
            <a:normAutofit/>
          </a:bodyPr>
          <a:lstStyle>
            <a:lvl1pPr>
              <a:defRPr sz="20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Date Placeholder 3"/>
          <p:cNvSpPr>
            <a:spLocks noGrp="1"/>
          </p:cNvSpPr>
          <p:nvPr>
            <p:ph type="dt" sz="half" idx="10"/>
          </p:nvPr>
        </p:nvSpPr>
        <p:spPr>
          <a:xfrm>
            <a:off x="755576" y="0"/>
            <a:ext cx="2133600" cy="365125"/>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825599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82D116-4745-40F9-BEF0-E187E8E94255}" type="datetimeFigureOut">
              <a:rPr lang="en-US" smtClean="0"/>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2560188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82D116-4745-40F9-BEF0-E187E8E94255}" type="datetimeFigureOut">
              <a:rPr lang="en-US" smtClean="0"/>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2100625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0"/>
            <a:ext cx="9144000" cy="6855774"/>
          </a:xfrm>
          <a:prstGeom prst="rect">
            <a:avLst/>
          </a:prstGeom>
        </p:spPr>
      </p:pic>
      <p:sp>
        <p:nvSpPr>
          <p:cNvPr id="2" name="Title 1"/>
          <p:cNvSpPr>
            <a:spLocks noGrp="1"/>
          </p:cNvSpPr>
          <p:nvPr>
            <p:ph type="title"/>
          </p:nvPr>
        </p:nvSpPr>
        <p:spPr>
          <a:xfrm>
            <a:off x="457200" y="274638"/>
            <a:ext cx="8229600" cy="418058"/>
          </a:xfrm>
        </p:spPr>
        <p:txBody>
          <a:bodyPr>
            <a:normAutofit/>
          </a:bodyPr>
          <a:lstStyle>
            <a:lvl1pPr>
              <a:defRPr sz="22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764704"/>
            <a:ext cx="8229600" cy="5455600"/>
          </a:xfrm>
        </p:spPr>
        <p:txBody>
          <a:bodyPr>
            <a:normAutofit/>
          </a:bodyPr>
          <a:lstStyle>
            <a:lvl1pPr marL="342900" indent="-342900">
              <a:buClr>
                <a:schemeClr val="accent1">
                  <a:lumMod val="75000"/>
                </a:schemeClr>
              </a:buClr>
              <a:buSzPct val="120000"/>
              <a:buFont typeface="Arial" panose="020B0604020202020204" pitchFamily="34" charset="0"/>
              <a:buChar char="•"/>
              <a:defRPr sz="2000"/>
            </a:lvl1pPr>
            <a:lvl2pPr marL="800100" indent="-342900">
              <a:buClr>
                <a:schemeClr val="tx2">
                  <a:lumMod val="60000"/>
                  <a:lumOff val="40000"/>
                </a:schemeClr>
              </a:buClr>
              <a:buFont typeface="Arial" panose="020B0604020202020204" pitchFamily="34" charset="0"/>
              <a:buChar char="•"/>
              <a:defRPr sz="2000"/>
            </a:lvl2pPr>
            <a:lvl3pPr>
              <a:buClr>
                <a:schemeClr val="tx2">
                  <a:lumMod val="40000"/>
                  <a:lumOff val="60000"/>
                </a:schemeClr>
              </a:buClr>
              <a:buSzPct val="80000"/>
              <a:defRPr sz="1800"/>
            </a:lvl3pPr>
            <a:lvl4pPr marL="1600200" indent="-228600">
              <a:buClr>
                <a:schemeClr val="tx2">
                  <a:lumMod val="40000"/>
                  <a:lumOff val="60000"/>
                </a:schemeClr>
              </a:buClr>
              <a:buSzPct val="70000"/>
              <a:buFont typeface="Arial" panose="020B0604020202020204" pitchFamily="34" charset="0"/>
              <a:buChar char="•"/>
              <a:defRPr sz="1800"/>
            </a:lvl4pPr>
            <a:lvl5pPr marL="2171700" indent="-342900">
              <a:buClr>
                <a:schemeClr val="tx2">
                  <a:lumMod val="40000"/>
                  <a:lumOff val="60000"/>
                </a:schemeClr>
              </a:buClr>
              <a:buSzPct val="60000"/>
              <a:buFont typeface="Arial" panose="020B060402020202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p:nvPr userDrawn="1"/>
        </p:nvPicPr>
        <p:blipFill>
          <a:blip r:embed="rId3" cstate="print">
            <a:extLst>
              <a:ext uri="{28A0092B-C50C-407E-A947-70E740481C1C}">
                <a14:useLocalDpi xmlns:a14="http://schemas.microsoft.com/office/drawing/2010/main" val="0"/>
              </a:ext>
            </a:extLst>
          </a:blip>
          <a:stretch>
            <a:fillRect/>
          </a:stretch>
        </p:blipFill>
        <p:spPr>
          <a:xfrm>
            <a:off x="7931590" y="6278850"/>
            <a:ext cx="1032898" cy="462518"/>
          </a:xfrm>
          <a:prstGeom prst="rect">
            <a:avLst/>
          </a:prstGeom>
        </p:spPr>
      </p:pic>
      <p:sp>
        <p:nvSpPr>
          <p:cNvPr id="6" name="Slide Number Placeholder 13"/>
          <p:cNvSpPr txBox="1">
            <a:spLocks/>
          </p:cNvSpPr>
          <p:nvPr userDrawn="1"/>
        </p:nvSpPr>
        <p:spPr>
          <a:xfrm>
            <a:off x="6140404" y="6364320"/>
            <a:ext cx="1743964" cy="37704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5">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a:solidFill>
                  <a:schemeClr val="accent1">
                    <a:lumMod val="75000"/>
                  </a:schemeClr>
                </a:solidFill>
              </a:rPr>
              <a:t>DARIAH Annual Event</a:t>
            </a:r>
            <a:r>
              <a:rPr lang="en-US" sz="900" baseline="0" dirty="0">
                <a:solidFill>
                  <a:schemeClr val="accent1">
                    <a:lumMod val="75000"/>
                  </a:schemeClr>
                </a:solidFill>
              </a:rPr>
              <a:t> </a:t>
            </a:r>
            <a:r>
              <a:rPr lang="en-US" sz="900" baseline="0" dirty="0" smtClean="0">
                <a:solidFill>
                  <a:schemeClr val="accent1">
                    <a:lumMod val="75000"/>
                  </a:schemeClr>
                </a:solidFill>
              </a:rPr>
              <a:t>2019 </a:t>
            </a:r>
            <a:br>
              <a:rPr lang="en-US" sz="900" baseline="0" dirty="0" smtClean="0">
                <a:solidFill>
                  <a:schemeClr val="accent1">
                    <a:lumMod val="75000"/>
                  </a:schemeClr>
                </a:solidFill>
              </a:rPr>
            </a:br>
            <a:r>
              <a:rPr lang="en-US" sz="900" baseline="0" dirty="0" smtClean="0">
                <a:solidFill>
                  <a:schemeClr val="accent1">
                    <a:lumMod val="75000"/>
                  </a:schemeClr>
                </a:solidFill>
              </a:rPr>
              <a:t>Humanities </a:t>
            </a:r>
            <a:r>
              <a:rPr lang="en-US" sz="900" baseline="0" dirty="0">
                <a:solidFill>
                  <a:schemeClr val="accent1">
                    <a:lumMod val="75000"/>
                  </a:schemeClr>
                </a:solidFill>
              </a:rPr>
              <a:t>Data, </a:t>
            </a:r>
            <a:r>
              <a:rPr lang="en-US" sz="900" baseline="0" dirty="0" smtClean="0">
                <a:solidFill>
                  <a:schemeClr val="accent1">
                    <a:lumMod val="75000"/>
                  </a:schemeClr>
                </a:solidFill>
              </a:rPr>
              <a:t/>
            </a:r>
            <a:br>
              <a:rPr lang="en-US" sz="900" baseline="0" dirty="0" smtClean="0">
                <a:solidFill>
                  <a:schemeClr val="accent1">
                    <a:lumMod val="75000"/>
                  </a:schemeClr>
                </a:solidFill>
              </a:rPr>
            </a:br>
            <a:r>
              <a:rPr lang="en-US" sz="900" baseline="0" dirty="0" smtClean="0">
                <a:solidFill>
                  <a:schemeClr val="accent1">
                    <a:lumMod val="75000"/>
                  </a:schemeClr>
                </a:solidFill>
              </a:rPr>
              <a:t>Warsaw</a:t>
            </a:r>
            <a:r>
              <a:rPr lang="en-US" sz="900" baseline="0" dirty="0">
                <a:solidFill>
                  <a:schemeClr val="accent1">
                    <a:lumMod val="75000"/>
                  </a:schemeClr>
                </a:solidFill>
              </a:rPr>
              <a:t>, 15-17 May  </a:t>
            </a:r>
            <a:endParaRPr lang="en-US" sz="900" dirty="0">
              <a:solidFill>
                <a:schemeClr val="accent1">
                  <a:lumMod val="75000"/>
                </a:schemeClr>
              </a:solidFill>
            </a:endParaRPr>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419872" y="6295139"/>
            <a:ext cx="2718750" cy="590245"/>
          </a:xfrm>
          <a:prstGeom prst="rect">
            <a:avLst/>
          </a:prstGeom>
        </p:spPr>
      </p:pic>
    </p:spTree>
    <p:extLst>
      <p:ext uri="{BB962C8B-B14F-4D97-AF65-F5344CB8AC3E}">
        <p14:creationId xmlns:p14="http://schemas.microsoft.com/office/powerpoint/2010/main" val="2089590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82D116-4745-40F9-BEF0-E187E8E94255}" type="datetimeFigureOut">
              <a:rPr lang="en-US" smtClean="0"/>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315032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82D116-4745-40F9-BEF0-E187E8E94255}" type="datetimeFigureOut">
              <a:rPr lang="en-US" smtClean="0"/>
              <a:t>12/11/2020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2551798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82D116-4745-40F9-BEF0-E187E8E94255}" type="datetimeFigureOut">
              <a:rPr lang="en-US" smtClean="0"/>
              <a:t>12/11/2020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914262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Date Placeholder 2"/>
          <p:cNvSpPr>
            <a:spLocks noGrp="1"/>
          </p:cNvSpPr>
          <p:nvPr>
            <p:ph type="dt" sz="half" idx="10"/>
          </p:nvPr>
        </p:nvSpPr>
        <p:spPr/>
        <p:txBody>
          <a:bodyPr/>
          <a:lstStyle/>
          <a:p>
            <a:fld id="{E282D116-4745-40F9-BEF0-E187E8E94255}" type="datetimeFigureOut">
              <a:rPr lang="en-US" smtClean="0"/>
              <a:t>12/11/2020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2566158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82D116-4745-40F9-BEF0-E187E8E94255}" type="datetimeFigureOut">
              <a:rPr lang="en-US" smtClean="0"/>
              <a:t>12/11/2020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74336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82D116-4745-40F9-BEF0-E187E8E94255}" type="datetimeFigureOut">
              <a:rPr lang="en-US" smtClean="0"/>
              <a:t>12/11/2020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1367036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82D116-4745-40F9-BEF0-E187E8E94255}" type="datetimeFigureOut">
              <a:rPr lang="en-US" smtClean="0"/>
              <a:t>12/11/2020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850042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82D116-4745-40F9-BEF0-E187E8E94255}" type="datetimeFigureOut">
              <a:rPr lang="en-US" smtClean="0"/>
              <a:t>12/11/2020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995FA5-2D5C-4BCC-923F-84EBA2B6FD22}" type="slidenum">
              <a:rPr lang="en-US" smtClean="0"/>
              <a:t>‹#›</a:t>
            </a:fld>
            <a:endParaRPr lang="en-US"/>
          </a:p>
        </p:txBody>
      </p:sp>
    </p:spTree>
    <p:extLst>
      <p:ext uri="{BB962C8B-B14F-4D97-AF65-F5344CB8AC3E}">
        <p14:creationId xmlns:p14="http://schemas.microsoft.com/office/powerpoint/2010/main" val="4162094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ics.forth.g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backbonethesaurus.eu/BBTal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isl.ics.forth.gr/parthenos_vocabularie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backbonethesaurus.eu/BBTalk/" TargetMode="External"/><Relationship Id="rId2" Type="http://schemas.openxmlformats.org/officeDocument/2006/relationships/hyperlink" Target="https://www.backbonethesaurus.e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708920"/>
            <a:ext cx="7772400" cy="1368152"/>
          </a:xfrm>
        </p:spPr>
        <p:txBody>
          <a:bodyPr>
            <a:normAutofit/>
          </a:bodyPr>
          <a:lstStyle/>
          <a:p>
            <a:r>
              <a:rPr lang="en-US" sz="3600" dirty="0">
                <a:effectLst>
                  <a:outerShdw blurRad="38100" dist="38100" dir="2700000" algn="tl">
                    <a:srgbClr val="000000">
                      <a:alpha val="43137"/>
                    </a:srgbClr>
                  </a:outerShdw>
                </a:effectLst>
              </a:rPr>
              <a:t>BBTalk - Submission and Connection Management </a:t>
            </a:r>
            <a:r>
              <a:rPr lang="en-US" sz="3600" dirty="0" smtClean="0">
                <a:effectLst>
                  <a:outerShdw blurRad="38100" dist="38100" dir="2700000" algn="tl">
                    <a:srgbClr val="000000">
                      <a:alpha val="43137"/>
                    </a:srgbClr>
                  </a:outerShdw>
                </a:effectLst>
              </a:rPr>
              <a:t>Tool</a:t>
            </a:r>
            <a:endParaRPr lang="en-US" sz="3600"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5928964"/>
            <a:ext cx="3410365" cy="740396"/>
          </a:xfrm>
          <a:prstGeom prst="rect">
            <a:avLst/>
          </a:prstGeom>
        </p:spPr>
      </p:pic>
      <p:sp>
        <p:nvSpPr>
          <p:cNvPr id="6" name="Title 1"/>
          <p:cNvSpPr txBox="1">
            <a:spLocks/>
          </p:cNvSpPr>
          <p:nvPr/>
        </p:nvSpPr>
        <p:spPr>
          <a:xfrm>
            <a:off x="2267744" y="4121603"/>
            <a:ext cx="4464496" cy="45952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2000" kern="1200">
                <a:solidFill>
                  <a:schemeClr val="bg1"/>
                </a:solidFill>
                <a:latin typeface="Arial" panose="020B0604020202020204" pitchFamily="34" charset="0"/>
                <a:ea typeface="+mj-ea"/>
                <a:cs typeface="Arial" panose="020B0604020202020204" pitchFamily="34" charset="0"/>
              </a:defRPr>
            </a:lvl1pPr>
          </a:lstStyle>
          <a:p>
            <a:r>
              <a:rPr lang="en-US" sz="2400" i="1" dirty="0" err="1" smtClean="0"/>
              <a:t>Eleni</a:t>
            </a:r>
            <a:r>
              <a:rPr lang="en-US" sz="2400" i="1" dirty="0" smtClean="0"/>
              <a:t> </a:t>
            </a:r>
            <a:r>
              <a:rPr lang="en-US" sz="2400" i="1" dirty="0" err="1" smtClean="0"/>
              <a:t>Tsoulouha</a:t>
            </a:r>
            <a:endParaRPr lang="en-US" sz="24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061095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615854" y="5085184"/>
            <a:ext cx="187220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3995936" y="260648"/>
            <a:ext cx="4846047" cy="533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000" kern="1200">
                <a:solidFill>
                  <a:schemeClr val="tx1"/>
                </a:solidFill>
                <a:latin typeface="Arial" panose="020B0604020202020204" pitchFamily="34" charset="0"/>
                <a:ea typeface="+mj-ea"/>
                <a:cs typeface="Arial" panose="020B0604020202020204" pitchFamily="34" charset="0"/>
              </a:defRPr>
            </a:lvl1pPr>
          </a:lstStyle>
          <a:p>
            <a:pPr algn="r"/>
            <a:r>
              <a:rPr lang="en-US" i="1" kern="0" dirty="0">
                <a:solidFill>
                  <a:srgbClr val="4D4D4D"/>
                </a:solidFill>
                <a:latin typeface="+mj-lt"/>
                <a:cs typeface="+mj-cs"/>
              </a:rPr>
              <a:t>Discussion on Submissions</a:t>
            </a:r>
          </a:p>
        </p:txBody>
      </p:sp>
      <p:pic>
        <p:nvPicPr>
          <p:cNvPr id="13" name="Picture 12"/>
          <p:cNvPicPr>
            <a:picLocks noChangeAspect="1"/>
          </p:cNvPicPr>
          <p:nvPr/>
        </p:nvPicPr>
        <p:blipFill>
          <a:blip r:embed="rId3"/>
          <a:stretch>
            <a:fillRect/>
          </a:stretch>
        </p:blipFill>
        <p:spPr>
          <a:xfrm>
            <a:off x="1043608" y="687203"/>
            <a:ext cx="6984776" cy="5483594"/>
          </a:xfrm>
          <a:prstGeom prst="rect">
            <a:avLst/>
          </a:prstGeom>
          <a:ln>
            <a:solidFill>
              <a:srgbClr val="00B0F0"/>
            </a:solidFill>
          </a:ln>
          <a:effectLst>
            <a:outerShdw blurRad="50800" dist="50800" dir="3600000" algn="ctr" rotWithShape="0">
              <a:schemeClr val="tx1">
                <a:lumMod val="75000"/>
                <a:lumOff val="25000"/>
              </a:schemeClr>
            </a:outerShdw>
          </a:effectLst>
        </p:spPr>
      </p:pic>
    </p:spTree>
    <p:extLst>
      <p:ext uri="{BB962C8B-B14F-4D97-AF65-F5344CB8AC3E}">
        <p14:creationId xmlns:p14="http://schemas.microsoft.com/office/powerpoint/2010/main" val="6649782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5496" y="404664"/>
            <a:ext cx="9117299" cy="549713"/>
          </a:xfrm>
        </p:spPr>
        <p:txBody>
          <a:bodyPr>
            <a:normAutofit/>
          </a:bodyPr>
          <a:lstStyle/>
          <a:p>
            <a:pPr eaLnBrk="0" fontAlgn="base" hangingPunct="0">
              <a:spcAft>
                <a:spcPct val="0"/>
              </a:spcAft>
            </a:pPr>
            <a:r>
              <a:rPr lang="en-US" sz="2000" b="1" i="1" kern="0" dirty="0">
                <a:solidFill>
                  <a:srgbClr val="4D4D4D"/>
                </a:solidFill>
                <a:latin typeface="+mj-lt"/>
                <a:cs typeface="+mj-cs"/>
              </a:rPr>
              <a:t>BBTalk - Submission and Connection Management Tool</a:t>
            </a:r>
            <a:endParaRPr lang="en-US" sz="1400" b="1" i="1" kern="0" dirty="0">
              <a:solidFill>
                <a:srgbClr val="4D4D4D"/>
              </a:solidFill>
              <a:latin typeface="+mj-lt"/>
              <a:cs typeface="+mj-cs"/>
            </a:endParaRPr>
          </a:p>
        </p:txBody>
      </p:sp>
      <p:sp>
        <p:nvSpPr>
          <p:cNvPr id="5" name="Content Placeholder 2"/>
          <p:cNvSpPr>
            <a:spLocks noGrp="1"/>
          </p:cNvSpPr>
          <p:nvPr>
            <p:ph idx="1"/>
          </p:nvPr>
        </p:nvSpPr>
        <p:spPr>
          <a:xfrm>
            <a:off x="371475" y="1151414"/>
            <a:ext cx="8160965" cy="5204417"/>
          </a:xfrm>
        </p:spPr>
        <p:txBody>
          <a:bodyPr>
            <a:normAutofit/>
          </a:bodyPr>
          <a:lstStyle/>
          <a:p>
            <a:pPr marL="0" indent="0">
              <a:buNone/>
            </a:pPr>
            <a:r>
              <a:rPr lang="en-US" dirty="0">
                <a:solidFill>
                  <a:schemeClr val="accent1">
                    <a:lumMod val="75000"/>
                  </a:schemeClr>
                </a:solidFill>
              </a:rPr>
              <a:t>Managing BBT content</a:t>
            </a:r>
          </a:p>
          <a:p>
            <a:r>
              <a:rPr lang="en-US" dirty="0">
                <a:solidFill>
                  <a:schemeClr val="accent1">
                    <a:lumMod val="75000"/>
                  </a:schemeClr>
                </a:solidFill>
              </a:rPr>
              <a:t>implementing changes to BBT hierarchies and facets </a:t>
            </a:r>
          </a:p>
          <a:p>
            <a:pPr lvl="1"/>
            <a:r>
              <a:rPr lang="en-US" dirty="0"/>
              <a:t>allows curators to </a:t>
            </a:r>
            <a:r>
              <a:rPr lang="en-US" b="1" dirty="0"/>
              <a:t>implement changes </a:t>
            </a:r>
            <a:r>
              <a:rPr lang="en-US" dirty="0"/>
              <a:t>on BBT concepts, conforming to the decisions reached regarding the submissions </a:t>
            </a:r>
          </a:p>
          <a:p>
            <a:pPr lvl="1"/>
            <a:r>
              <a:rPr lang="en-US" dirty="0"/>
              <a:t>allows the </a:t>
            </a:r>
            <a:r>
              <a:rPr lang="en-US" b="1" dirty="0"/>
              <a:t>preview of the thesaurus release </a:t>
            </a:r>
            <a:r>
              <a:rPr lang="en-US" dirty="0"/>
              <a:t>which is under implementation</a:t>
            </a:r>
          </a:p>
          <a:p>
            <a:pPr lvl="1"/>
            <a:r>
              <a:rPr lang="en-US" dirty="0"/>
              <a:t>allows the </a:t>
            </a:r>
            <a:r>
              <a:rPr lang="en-US" b="1" dirty="0"/>
              <a:t>release of new versions</a:t>
            </a:r>
          </a:p>
          <a:p>
            <a:pPr lvl="1"/>
            <a:r>
              <a:rPr lang="en-US" dirty="0"/>
              <a:t>allows the </a:t>
            </a:r>
            <a:r>
              <a:rPr lang="en-US" b="1" dirty="0"/>
              <a:t>comparison of different versions </a:t>
            </a:r>
            <a:r>
              <a:rPr lang="en-US" dirty="0"/>
              <a:t>of BBT</a:t>
            </a:r>
          </a:p>
          <a:p>
            <a:pPr lvl="1"/>
            <a:r>
              <a:rPr lang="en-US" b="1" dirty="0"/>
              <a:t>notifies</a:t>
            </a:r>
            <a:r>
              <a:rPr lang="en-US" dirty="0"/>
              <a:t> interested parties of new BBT version releases</a:t>
            </a:r>
          </a:p>
          <a:p>
            <a:pPr lvl="1"/>
            <a:endParaRPr lang="en-US" dirty="0"/>
          </a:p>
          <a:p>
            <a:pPr lvl="1"/>
            <a:endParaRPr lang="en-US" dirty="0"/>
          </a:p>
          <a:p>
            <a:pPr lvl="1"/>
            <a:endParaRPr lang="en-US" dirty="0"/>
          </a:p>
          <a:p>
            <a:r>
              <a:rPr lang="en-US" sz="1800" dirty="0"/>
              <a:t>Developed and maintained by FORTH-ICS (</a:t>
            </a:r>
            <a:r>
              <a:rPr lang="en-US" sz="1800" dirty="0">
                <a:solidFill>
                  <a:schemeClr val="accent6">
                    <a:lumMod val="75000"/>
                  </a:schemeClr>
                </a:solidFill>
                <a:hlinkClick r:id="rId3"/>
              </a:rPr>
              <a:t>www.ics.forth.gr</a:t>
            </a:r>
            <a:r>
              <a:rPr lang="en-US" sz="1800" dirty="0"/>
              <a:t>).</a:t>
            </a:r>
            <a:br>
              <a:rPr lang="en-US" sz="1800" dirty="0"/>
            </a:br>
            <a:r>
              <a:rPr lang="en-US" sz="1800" dirty="0"/>
              <a:t>Current version: </a:t>
            </a:r>
            <a:r>
              <a:rPr lang="en-US" sz="1800" u="sng" dirty="0">
                <a:solidFill>
                  <a:schemeClr val="accent5">
                    <a:lumMod val="50000"/>
                  </a:schemeClr>
                </a:solidFill>
                <a:hlinkClick r:id="rId4"/>
              </a:rPr>
              <a:t>www.backbonethesaurus.eu/BBTalk</a:t>
            </a:r>
            <a:endParaRPr lang="en-US" sz="1800" dirty="0">
              <a:solidFill>
                <a:schemeClr val="accent5">
                  <a:lumMod val="50000"/>
                </a:schemeClr>
              </a:solidFill>
            </a:endParaRPr>
          </a:p>
          <a:p>
            <a:endParaRPr lang="en-US" sz="1600" dirty="0"/>
          </a:p>
          <a:p>
            <a:endParaRPr lang="en-US" dirty="0"/>
          </a:p>
          <a:p>
            <a:pPr marL="449262" lvl="1" indent="0">
              <a:buNone/>
            </a:pPr>
            <a:endParaRPr lang="en-US" dirty="0"/>
          </a:p>
        </p:txBody>
      </p:sp>
    </p:spTree>
    <p:extLst>
      <p:ext uri="{BB962C8B-B14F-4D97-AF65-F5344CB8AC3E}">
        <p14:creationId xmlns:p14="http://schemas.microsoft.com/office/powerpoint/2010/main" val="13287251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559" t="19428"/>
          <a:stretch/>
        </p:blipFill>
        <p:spPr>
          <a:xfrm>
            <a:off x="457200" y="3429000"/>
            <a:ext cx="4308473" cy="2090420"/>
          </a:xfrm>
          <a:prstGeom prst="rect">
            <a:avLst/>
          </a:prstGeom>
        </p:spPr>
      </p:pic>
      <p:pic>
        <p:nvPicPr>
          <p:cNvPr id="7" name="Picture 6"/>
          <p:cNvPicPr>
            <a:picLocks noChangeAspect="1"/>
          </p:cNvPicPr>
          <p:nvPr/>
        </p:nvPicPr>
        <p:blipFill rotWithShape="1">
          <a:blip r:embed="rId3"/>
          <a:srcRect l="-634" t="24772"/>
          <a:stretch/>
        </p:blipFill>
        <p:spPr>
          <a:xfrm>
            <a:off x="611560" y="1071159"/>
            <a:ext cx="4713929" cy="1830765"/>
          </a:xfrm>
          <a:prstGeom prst="rect">
            <a:avLst/>
          </a:prstGeom>
        </p:spPr>
      </p:pic>
      <p:sp>
        <p:nvSpPr>
          <p:cNvPr id="2" name="Title 1"/>
          <p:cNvSpPr>
            <a:spLocks noGrp="1"/>
          </p:cNvSpPr>
          <p:nvPr>
            <p:ph type="title"/>
          </p:nvPr>
        </p:nvSpPr>
        <p:spPr/>
        <p:txBody>
          <a:bodyPr>
            <a:normAutofit/>
          </a:bodyPr>
          <a:lstStyle/>
          <a:p>
            <a:r>
              <a:rPr lang="en-US" sz="1800" i="1" kern="0" dirty="0">
                <a:solidFill>
                  <a:srgbClr val="4D4D4D"/>
                </a:solidFill>
                <a:latin typeface="+mj-lt"/>
              </a:rPr>
              <a:t>Implementing a new release</a:t>
            </a:r>
            <a:endParaRPr lang="en-US" sz="1600" dirty="0">
              <a:latin typeface="+mj-lt"/>
            </a:endParaRPr>
          </a:p>
        </p:txBody>
      </p:sp>
      <p:pic>
        <p:nvPicPr>
          <p:cNvPr id="9" name="Picture 8"/>
          <p:cNvPicPr>
            <a:picLocks noChangeAspect="1"/>
          </p:cNvPicPr>
          <p:nvPr/>
        </p:nvPicPr>
        <p:blipFill rotWithShape="1">
          <a:blip r:embed="rId4"/>
          <a:srcRect t="18276"/>
          <a:stretch/>
        </p:blipFill>
        <p:spPr>
          <a:xfrm>
            <a:off x="3563888" y="3819605"/>
            <a:ext cx="4741540" cy="2472412"/>
          </a:xfrm>
          <a:prstGeom prst="rect">
            <a:avLst/>
          </a:prstGeom>
        </p:spPr>
      </p:pic>
      <p:pic>
        <p:nvPicPr>
          <p:cNvPr id="4" name="Picture 3"/>
          <p:cNvPicPr>
            <a:picLocks noChangeAspect="1"/>
          </p:cNvPicPr>
          <p:nvPr/>
        </p:nvPicPr>
        <p:blipFill>
          <a:blip r:embed="rId5"/>
          <a:stretch>
            <a:fillRect/>
          </a:stretch>
        </p:blipFill>
        <p:spPr>
          <a:xfrm>
            <a:off x="4211960" y="686886"/>
            <a:ext cx="3744416" cy="2599313"/>
          </a:xfrm>
          <a:prstGeom prst="rect">
            <a:avLst/>
          </a:prstGeom>
          <a:ln>
            <a:solidFill>
              <a:schemeClr val="accent3">
                <a:lumMod val="75000"/>
              </a:schemeClr>
            </a:solidFill>
          </a:ln>
          <a:effectLst>
            <a:outerShdw blurRad="50800" dist="50800" dir="3600000" algn="ctr" rotWithShape="0">
              <a:schemeClr val="tx1">
                <a:lumMod val="75000"/>
                <a:lumOff val="25000"/>
              </a:schemeClr>
            </a:outerShdw>
          </a:effectLst>
        </p:spPr>
      </p:pic>
    </p:spTree>
    <p:extLst>
      <p:ext uri="{BB962C8B-B14F-4D97-AF65-F5344CB8AC3E}">
        <p14:creationId xmlns:p14="http://schemas.microsoft.com/office/powerpoint/2010/main" val="7951523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i="1" kern="0" dirty="0">
                <a:solidFill>
                  <a:srgbClr val="4D4D4D"/>
                </a:solidFill>
                <a:latin typeface="+mj-lt"/>
              </a:rPr>
              <a:t>Implementing a new release</a:t>
            </a:r>
            <a:endParaRPr lang="en-US" sz="1800" dirty="0">
              <a:latin typeface="+mj-lt"/>
            </a:endParaRPr>
          </a:p>
        </p:txBody>
      </p:sp>
      <p:pic>
        <p:nvPicPr>
          <p:cNvPr id="4" name="Content Placeholder 3"/>
          <p:cNvPicPr>
            <a:picLocks noGrp="1" noChangeAspect="1"/>
          </p:cNvPicPr>
          <p:nvPr>
            <p:ph idx="1"/>
          </p:nvPr>
        </p:nvPicPr>
        <p:blipFill>
          <a:blip r:embed="rId2"/>
          <a:stretch>
            <a:fillRect/>
          </a:stretch>
        </p:blipFill>
        <p:spPr>
          <a:xfrm>
            <a:off x="606388" y="817296"/>
            <a:ext cx="7931224" cy="5223408"/>
          </a:xfrm>
          <a:prstGeom prst="rect">
            <a:avLst/>
          </a:prstGeom>
        </p:spPr>
      </p:pic>
    </p:spTree>
    <p:extLst>
      <p:ext uri="{BB962C8B-B14F-4D97-AF65-F5344CB8AC3E}">
        <p14:creationId xmlns:p14="http://schemas.microsoft.com/office/powerpoint/2010/main" val="14501781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b="3871"/>
          <a:stretch/>
        </p:blipFill>
        <p:spPr>
          <a:xfrm>
            <a:off x="251520" y="681815"/>
            <a:ext cx="6169680" cy="3179233"/>
          </a:xfrm>
          <a:prstGeom prst="rect">
            <a:avLst/>
          </a:prstGeom>
        </p:spPr>
      </p:pic>
      <p:sp>
        <p:nvSpPr>
          <p:cNvPr id="10" name="Title 1"/>
          <p:cNvSpPr>
            <a:spLocks noGrp="1"/>
          </p:cNvSpPr>
          <p:nvPr>
            <p:ph type="title"/>
          </p:nvPr>
        </p:nvSpPr>
        <p:spPr>
          <a:xfrm>
            <a:off x="5988688" y="260648"/>
            <a:ext cx="2853295" cy="533400"/>
          </a:xfrm>
        </p:spPr>
        <p:txBody>
          <a:bodyPr>
            <a:normAutofit/>
          </a:bodyPr>
          <a:lstStyle/>
          <a:p>
            <a:pPr algn="r"/>
            <a:r>
              <a:rPr lang="en-US" sz="2000" i="1" kern="0" dirty="0">
                <a:solidFill>
                  <a:srgbClr val="4D4D4D"/>
                </a:solidFill>
                <a:latin typeface="+mj-lt"/>
                <a:cs typeface="+mj-cs"/>
              </a:rPr>
              <a:t>Comparing BBT Versions</a:t>
            </a:r>
          </a:p>
        </p:txBody>
      </p:sp>
      <p:pic>
        <p:nvPicPr>
          <p:cNvPr id="4" name="Picture 3"/>
          <p:cNvPicPr>
            <a:picLocks noChangeAspect="1"/>
          </p:cNvPicPr>
          <p:nvPr/>
        </p:nvPicPr>
        <p:blipFill>
          <a:blip r:embed="rId4"/>
          <a:stretch>
            <a:fillRect/>
          </a:stretch>
        </p:blipFill>
        <p:spPr>
          <a:xfrm>
            <a:off x="3851920" y="2773439"/>
            <a:ext cx="4655697" cy="2129577"/>
          </a:xfrm>
          <a:prstGeom prst="rect">
            <a:avLst/>
          </a:prstGeom>
        </p:spPr>
      </p:pic>
    </p:spTree>
    <p:extLst>
      <p:ext uri="{BB962C8B-B14F-4D97-AF65-F5344CB8AC3E}">
        <p14:creationId xmlns:p14="http://schemas.microsoft.com/office/powerpoint/2010/main" val="41988635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11560" y="1600201"/>
            <a:ext cx="2890664" cy="2836911"/>
          </a:xfrm>
        </p:spPr>
        <p:txBody>
          <a:bodyPr>
            <a:normAutofit lnSpcReduction="10000"/>
          </a:bodyPr>
          <a:lstStyle/>
          <a:p>
            <a:r>
              <a:rPr lang="en-US" dirty="0"/>
              <a:t>saved</a:t>
            </a:r>
          </a:p>
          <a:p>
            <a:r>
              <a:rPr lang="en-US" dirty="0"/>
              <a:t>submitted</a:t>
            </a:r>
          </a:p>
          <a:p>
            <a:r>
              <a:rPr lang="en-US" dirty="0"/>
              <a:t>under discussion</a:t>
            </a:r>
          </a:p>
          <a:p>
            <a:r>
              <a:rPr lang="en-US" dirty="0"/>
              <a:t>rejected</a:t>
            </a:r>
          </a:p>
          <a:p>
            <a:r>
              <a:rPr lang="en-US" dirty="0"/>
              <a:t>postponed</a:t>
            </a:r>
          </a:p>
          <a:p>
            <a:r>
              <a:rPr lang="en-US" dirty="0"/>
              <a:t>on implementation</a:t>
            </a:r>
          </a:p>
          <a:p>
            <a:r>
              <a:rPr lang="en-US" dirty="0"/>
              <a:t>wait for release</a:t>
            </a:r>
          </a:p>
          <a:p>
            <a:r>
              <a:rPr lang="en-US" dirty="0"/>
              <a:t>released</a:t>
            </a:r>
          </a:p>
          <a:p>
            <a:endParaRPr lang="en-US" dirty="0"/>
          </a:p>
          <a:p>
            <a:endParaRPr lang="en-US" dirty="0"/>
          </a:p>
          <a:p>
            <a:endParaRPr lang="en-US" dirty="0"/>
          </a:p>
          <a:p>
            <a:endParaRPr lang="en-US" dirty="0"/>
          </a:p>
        </p:txBody>
      </p:sp>
      <p:sp>
        <p:nvSpPr>
          <p:cNvPr id="9" name="Title 1"/>
          <p:cNvSpPr txBox="1">
            <a:spLocks/>
          </p:cNvSpPr>
          <p:nvPr/>
        </p:nvSpPr>
        <p:spPr bwMode="auto">
          <a:xfrm>
            <a:off x="2411760" y="249054"/>
            <a:ext cx="6420863" cy="533400"/>
          </a:xfrm>
          <a:prstGeom prst="rect">
            <a:avLst/>
          </a:prstGeom>
          <a:noFill/>
          <a:ln w="9525">
            <a:noFill/>
            <a:miter lim="800000"/>
            <a:headEnd/>
            <a:tailEnd/>
          </a:ln>
        </p:spPr>
        <p:txBody>
          <a:bodyPr vert="horz" wrap="square" lIns="84406" tIns="42203" rIns="84406" bIns="42203" numCol="1" anchor="b" anchorCtr="0" compatLnSpc="1">
            <a:prstTxWarp prst="textNoShape">
              <a:avLst/>
            </a:prstTxWarp>
          </a:bodyPr>
          <a:lstStyle>
            <a:lvl1pPr algn="r" rtl="0" eaLnBrk="0" fontAlgn="base" hangingPunct="0">
              <a:spcBef>
                <a:spcPct val="0"/>
              </a:spcBef>
              <a:spcAft>
                <a:spcPct val="0"/>
              </a:spcAft>
              <a:defRPr sz="2800" i="1">
                <a:solidFill>
                  <a:srgbClr val="4D4D4D"/>
                </a:solidFill>
                <a:latin typeface="+mj-lt"/>
                <a:ea typeface="+mj-ea"/>
                <a:cs typeface="+mj-cs"/>
              </a:defRPr>
            </a:lvl1pPr>
            <a:lvl2pPr algn="r" rtl="0" eaLnBrk="0" fontAlgn="base" hangingPunct="0">
              <a:spcBef>
                <a:spcPct val="0"/>
              </a:spcBef>
              <a:spcAft>
                <a:spcPct val="0"/>
              </a:spcAft>
              <a:defRPr sz="2800" i="1">
                <a:solidFill>
                  <a:srgbClr val="4D4D4D"/>
                </a:solidFill>
                <a:latin typeface="Arial" pitchFamily="34" charset="0"/>
              </a:defRPr>
            </a:lvl2pPr>
            <a:lvl3pPr algn="r" rtl="0" eaLnBrk="0" fontAlgn="base" hangingPunct="0">
              <a:spcBef>
                <a:spcPct val="0"/>
              </a:spcBef>
              <a:spcAft>
                <a:spcPct val="0"/>
              </a:spcAft>
              <a:defRPr sz="2800" i="1">
                <a:solidFill>
                  <a:srgbClr val="4D4D4D"/>
                </a:solidFill>
                <a:latin typeface="Arial" pitchFamily="34" charset="0"/>
              </a:defRPr>
            </a:lvl3pPr>
            <a:lvl4pPr algn="r" rtl="0" eaLnBrk="0" fontAlgn="base" hangingPunct="0">
              <a:spcBef>
                <a:spcPct val="0"/>
              </a:spcBef>
              <a:spcAft>
                <a:spcPct val="0"/>
              </a:spcAft>
              <a:defRPr sz="2800" i="1">
                <a:solidFill>
                  <a:srgbClr val="4D4D4D"/>
                </a:solidFill>
                <a:latin typeface="Arial" pitchFamily="34" charset="0"/>
              </a:defRPr>
            </a:lvl4pPr>
            <a:lvl5pPr algn="r" rtl="0" eaLnBrk="0" fontAlgn="base" hangingPunct="0">
              <a:spcBef>
                <a:spcPct val="0"/>
              </a:spcBef>
              <a:spcAft>
                <a:spcPct val="0"/>
              </a:spcAft>
              <a:defRPr sz="2800" i="1">
                <a:solidFill>
                  <a:srgbClr val="4D4D4D"/>
                </a:solidFill>
                <a:latin typeface="Arial" pitchFamily="34" charset="0"/>
              </a:defRPr>
            </a:lvl5pPr>
            <a:lvl6pPr marL="457200" algn="r" rtl="0" fontAlgn="base">
              <a:spcBef>
                <a:spcPct val="0"/>
              </a:spcBef>
              <a:spcAft>
                <a:spcPct val="0"/>
              </a:spcAft>
              <a:defRPr sz="2800" i="1">
                <a:solidFill>
                  <a:srgbClr val="4D4D4D"/>
                </a:solidFill>
                <a:latin typeface="Arial" pitchFamily="34" charset="0"/>
              </a:defRPr>
            </a:lvl6pPr>
            <a:lvl7pPr marL="914400" algn="r" rtl="0" fontAlgn="base">
              <a:spcBef>
                <a:spcPct val="0"/>
              </a:spcBef>
              <a:spcAft>
                <a:spcPct val="0"/>
              </a:spcAft>
              <a:defRPr sz="2800" i="1">
                <a:solidFill>
                  <a:srgbClr val="4D4D4D"/>
                </a:solidFill>
                <a:latin typeface="Arial" pitchFamily="34" charset="0"/>
              </a:defRPr>
            </a:lvl7pPr>
            <a:lvl8pPr marL="1371600" algn="r" rtl="0" fontAlgn="base">
              <a:spcBef>
                <a:spcPct val="0"/>
              </a:spcBef>
              <a:spcAft>
                <a:spcPct val="0"/>
              </a:spcAft>
              <a:defRPr sz="2800" i="1">
                <a:solidFill>
                  <a:srgbClr val="4D4D4D"/>
                </a:solidFill>
                <a:latin typeface="Arial" pitchFamily="34" charset="0"/>
              </a:defRPr>
            </a:lvl8pPr>
            <a:lvl9pPr marL="1828800" algn="r" rtl="0" fontAlgn="base">
              <a:spcBef>
                <a:spcPct val="0"/>
              </a:spcBef>
              <a:spcAft>
                <a:spcPct val="0"/>
              </a:spcAft>
              <a:defRPr sz="2800" i="1">
                <a:solidFill>
                  <a:srgbClr val="4D4D4D"/>
                </a:solidFill>
                <a:latin typeface="Arial" pitchFamily="34" charset="0"/>
              </a:defRPr>
            </a:lvl9pPr>
          </a:lstStyle>
          <a:p>
            <a:r>
              <a:rPr lang="en-US" sz="2400" kern="0" dirty="0"/>
              <a:t> </a:t>
            </a:r>
            <a:r>
              <a:rPr lang="en-US" sz="2000" kern="0" dirty="0"/>
              <a:t>Submission workflow and submission statuses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222"/>
          <a:stretch/>
        </p:blipFill>
        <p:spPr>
          <a:xfrm>
            <a:off x="3563888" y="764704"/>
            <a:ext cx="4807020" cy="5472607"/>
          </a:xfrm>
          <a:prstGeom prst="rect">
            <a:avLst/>
          </a:prstGeom>
        </p:spPr>
      </p:pic>
    </p:spTree>
    <p:extLst>
      <p:ext uri="{BB962C8B-B14F-4D97-AF65-F5344CB8AC3E}">
        <p14:creationId xmlns:p14="http://schemas.microsoft.com/office/powerpoint/2010/main" val="3761419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5496" y="404665"/>
            <a:ext cx="9117299" cy="432048"/>
          </a:xfrm>
        </p:spPr>
        <p:txBody>
          <a:bodyPr>
            <a:normAutofit/>
          </a:bodyPr>
          <a:lstStyle/>
          <a:p>
            <a:pPr eaLnBrk="0" fontAlgn="base" hangingPunct="0">
              <a:spcAft>
                <a:spcPct val="0"/>
              </a:spcAft>
            </a:pPr>
            <a:r>
              <a:rPr lang="en-US" sz="2000" b="1" i="1" kern="0" dirty="0">
                <a:solidFill>
                  <a:srgbClr val="4D4D4D"/>
                </a:solidFill>
                <a:latin typeface="+mj-lt"/>
                <a:cs typeface="+mj-cs"/>
              </a:rPr>
              <a:t>BBTalk – User roles</a:t>
            </a:r>
          </a:p>
        </p:txBody>
      </p:sp>
      <p:sp>
        <p:nvSpPr>
          <p:cNvPr id="5" name="Content Placeholder 2"/>
          <p:cNvSpPr>
            <a:spLocks noGrp="1"/>
          </p:cNvSpPr>
          <p:nvPr>
            <p:ph idx="1"/>
          </p:nvPr>
        </p:nvSpPr>
        <p:spPr>
          <a:xfrm>
            <a:off x="299467" y="1032895"/>
            <a:ext cx="8448997" cy="5132409"/>
          </a:xfrm>
        </p:spPr>
        <p:txBody>
          <a:bodyPr>
            <a:normAutofit/>
          </a:bodyPr>
          <a:lstStyle/>
          <a:p>
            <a:pPr lvl="0"/>
            <a:r>
              <a:rPr lang="en-US" sz="1800" b="1" dirty="0">
                <a:solidFill>
                  <a:schemeClr val="accent1">
                    <a:lumMod val="75000"/>
                  </a:schemeClr>
                </a:solidFill>
              </a:rPr>
              <a:t>Contributors: </a:t>
            </a:r>
            <a:r>
              <a:rPr lang="en-US" sz="1800" dirty="0"/>
              <a:t>people suggesting changes (requesting additions, deletions or modifications ) on BBT concepts. Contributors can be:</a:t>
            </a:r>
          </a:p>
          <a:p>
            <a:pPr lvl="1"/>
            <a:r>
              <a:rPr lang="en-US" sz="1800" i="1" dirty="0"/>
              <a:t>local thesauri maintainers </a:t>
            </a:r>
            <a:r>
              <a:rPr lang="en-US" sz="1800" dirty="0"/>
              <a:t>who wish to link their local thesauri terms to concepts in BBT. </a:t>
            </a:r>
          </a:p>
          <a:p>
            <a:pPr lvl="1"/>
            <a:r>
              <a:rPr lang="en-US" sz="1800" dirty="0"/>
              <a:t>anyone interested in browsing the BBT terms, their history of submissions and their connections with other thesauri terms.</a:t>
            </a:r>
          </a:p>
          <a:p>
            <a:r>
              <a:rPr lang="en-US" sz="1800" b="1" dirty="0">
                <a:solidFill>
                  <a:schemeClr val="accent1">
                    <a:lumMod val="75000"/>
                  </a:schemeClr>
                </a:solidFill>
              </a:rPr>
              <a:t>Curators: </a:t>
            </a:r>
            <a:r>
              <a:rPr lang="en-US" sz="1800" dirty="0"/>
              <a:t>people responsible for the maintenance of BBT. Their role is to decide on changes to be made on the BBT and implement them accordingly, taking into account the submissions concerning the current and the previous versions of the thesaurus. </a:t>
            </a:r>
          </a:p>
          <a:p>
            <a:r>
              <a:rPr lang="en-US" sz="1800" b="1" dirty="0">
                <a:solidFill>
                  <a:schemeClr val="accent1">
                    <a:lumMod val="75000"/>
                  </a:schemeClr>
                </a:solidFill>
              </a:rPr>
              <a:t>Reviewers: </a:t>
            </a:r>
            <a:r>
              <a:rPr lang="en-US" sz="1800" dirty="0"/>
              <a:t>domain experts approached by the BBT curators that are asked to review submissions pertinent to their expertise.</a:t>
            </a:r>
          </a:p>
          <a:p>
            <a:r>
              <a:rPr lang="en-US" sz="1800" b="1" dirty="0">
                <a:solidFill>
                  <a:schemeClr val="accent1">
                    <a:lumMod val="75000"/>
                  </a:schemeClr>
                </a:solidFill>
              </a:rPr>
              <a:t>Administrators: </a:t>
            </a:r>
            <a:r>
              <a:rPr lang="en-US" sz="1800" dirty="0"/>
              <a:t>The system</a:t>
            </a:r>
            <a:r>
              <a:rPr lang="en-US" sz="1800" b="1" dirty="0"/>
              <a:t> </a:t>
            </a:r>
            <a:r>
              <a:rPr lang="en-US" sz="1800" i="1" dirty="0"/>
              <a:t>administrators</a:t>
            </a:r>
            <a:r>
              <a:rPr lang="en-US" sz="1800" dirty="0"/>
              <a:t> are responsible for the maintenance of the system information and the system software: manage the new users, take and restore backups, etc.</a:t>
            </a:r>
          </a:p>
          <a:p>
            <a:pPr lvl="0"/>
            <a:endParaRPr lang="en-US" sz="1800" dirty="0"/>
          </a:p>
          <a:p>
            <a:pPr marL="0" indent="0">
              <a:buNone/>
            </a:pPr>
            <a:endParaRPr lang="en-US" sz="1800" dirty="0"/>
          </a:p>
          <a:p>
            <a:endParaRPr lang="en-US" sz="1800" dirty="0"/>
          </a:p>
          <a:p>
            <a:pPr marL="449262" lvl="1" indent="0">
              <a:buNone/>
            </a:pPr>
            <a:endParaRPr lang="en-US" sz="1800" dirty="0"/>
          </a:p>
        </p:txBody>
      </p:sp>
    </p:spTree>
    <p:extLst>
      <p:ext uri="{BB962C8B-B14F-4D97-AF65-F5344CB8AC3E}">
        <p14:creationId xmlns:p14="http://schemas.microsoft.com/office/powerpoint/2010/main" val="29801755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995936" y="260648"/>
            <a:ext cx="4846047" cy="533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000" kern="1200">
                <a:solidFill>
                  <a:schemeClr val="tx1"/>
                </a:solidFill>
                <a:latin typeface="Arial" panose="020B0604020202020204" pitchFamily="34" charset="0"/>
                <a:ea typeface="+mj-ea"/>
                <a:cs typeface="Arial" panose="020B0604020202020204" pitchFamily="34" charset="0"/>
              </a:defRPr>
            </a:lvl1pPr>
          </a:lstStyle>
          <a:p>
            <a:pPr algn="r"/>
            <a:r>
              <a:rPr lang="en-US" i="1" kern="0" dirty="0">
                <a:solidFill>
                  <a:srgbClr val="4D4D4D"/>
                </a:solidFill>
                <a:latin typeface="+mj-lt"/>
                <a:cs typeface="+mj-cs"/>
              </a:rPr>
              <a:t>Contacting Users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764704"/>
            <a:ext cx="7167441" cy="5457776"/>
          </a:xfrm>
          <a:prstGeom prst="rect">
            <a:avLst/>
          </a:prstGeom>
        </p:spPr>
      </p:pic>
      <p:sp>
        <p:nvSpPr>
          <p:cNvPr id="3" name="Rectangle 2"/>
          <p:cNvSpPr/>
          <p:nvPr/>
        </p:nvSpPr>
        <p:spPr>
          <a:xfrm>
            <a:off x="3923928" y="2996952"/>
            <a:ext cx="1152128" cy="2880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13987887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0" fontAlgn="base" hangingPunct="0">
              <a:spcAft>
                <a:spcPct val="0"/>
              </a:spcAft>
            </a:pPr>
            <a:r>
              <a:rPr lang="en-US" sz="2000" b="1" i="1" kern="0" dirty="0">
                <a:solidFill>
                  <a:srgbClr val="4D4D4D"/>
                </a:solidFill>
                <a:latin typeface="+mj-lt"/>
                <a:cs typeface="+mj-cs"/>
              </a:rPr>
              <a:t>Integrating the PARTHENOS vocabularies with BBT; </a:t>
            </a:r>
            <a:r>
              <a:rPr lang="en-US" sz="1800" b="1" i="1" kern="0" dirty="0">
                <a:solidFill>
                  <a:srgbClr val="4D4D4D"/>
                </a:solidFill>
                <a:latin typeface="+mj-lt"/>
                <a:cs typeface="+mj-cs"/>
              </a:rPr>
              <a:t>the project (1/2)</a:t>
            </a:r>
          </a:p>
        </p:txBody>
      </p:sp>
      <p:sp>
        <p:nvSpPr>
          <p:cNvPr id="3" name="Content Placeholder 2"/>
          <p:cNvSpPr>
            <a:spLocks noGrp="1"/>
          </p:cNvSpPr>
          <p:nvPr>
            <p:ph idx="1"/>
          </p:nvPr>
        </p:nvSpPr>
        <p:spPr/>
        <p:txBody>
          <a:bodyPr/>
          <a:lstStyle/>
          <a:p>
            <a:r>
              <a:rPr lang="en-US" dirty="0"/>
              <a:t>In what follows we will showcase the functionalities of thesaurus alignment and updating the content of BBT through an actual use case. </a:t>
            </a:r>
          </a:p>
          <a:p>
            <a:r>
              <a:rPr lang="en-US" b="1" dirty="0"/>
              <a:t>PARTHENOS</a:t>
            </a:r>
            <a:r>
              <a:rPr lang="en-US" dirty="0"/>
              <a:t> (</a:t>
            </a:r>
            <a:r>
              <a:rPr lang="en-US" i="1" dirty="0"/>
              <a:t>Pooling Activities, Resources and Tools</a:t>
            </a:r>
            <a:r>
              <a:rPr lang="en-US" dirty="0"/>
              <a:t> </a:t>
            </a:r>
            <a:r>
              <a:rPr lang="en-US" i="1" dirty="0"/>
              <a:t>for Heritage E-research Networking, Optimization and Synergies</a:t>
            </a:r>
            <a:r>
              <a:rPr lang="en-US" dirty="0"/>
              <a:t>)</a:t>
            </a:r>
          </a:p>
          <a:p>
            <a:endParaRPr lang="en-US" dirty="0"/>
          </a:p>
          <a:p>
            <a:r>
              <a:rPr lang="en-US" b="1" i="1" dirty="0"/>
              <a:t>PARTHENOS</a:t>
            </a:r>
            <a:r>
              <a:rPr lang="en-US" i="1" dirty="0"/>
              <a:t> aimed at bringing together existing Research Infrastructures spanning disciplines such as </a:t>
            </a:r>
            <a:r>
              <a:rPr lang="en-US" i="1" dirty="0" err="1"/>
              <a:t>Linguisitics</a:t>
            </a:r>
            <a:r>
              <a:rPr lang="en-US" i="1" dirty="0"/>
              <a:t>, History, Archaeology, Cultural Heritage and related fields in order to </a:t>
            </a:r>
            <a:r>
              <a:rPr lang="en-US" b="1" i="1" dirty="0"/>
              <a:t>enable finding and combining information from different domains</a:t>
            </a:r>
            <a:r>
              <a:rPr lang="en-US" i="1" dirty="0"/>
              <a:t>. </a:t>
            </a:r>
          </a:p>
          <a:p>
            <a:endParaRPr lang="en-US" i="1" dirty="0"/>
          </a:p>
          <a:p>
            <a:r>
              <a:rPr lang="en-US" dirty="0"/>
              <a:t>This translates in:  </a:t>
            </a:r>
          </a:p>
          <a:p>
            <a:pPr lvl="1"/>
            <a:r>
              <a:rPr lang="en-US" dirty="0"/>
              <a:t>developing common standards</a:t>
            </a:r>
          </a:p>
          <a:p>
            <a:pPr lvl="1"/>
            <a:r>
              <a:rPr lang="en-US" dirty="0"/>
              <a:t>creating </a:t>
            </a:r>
            <a:r>
              <a:rPr lang="en-US" dirty="0" err="1"/>
              <a:t>interoperabilty</a:t>
            </a:r>
            <a:r>
              <a:rPr lang="en-US" dirty="0"/>
              <a:t> through semantics</a:t>
            </a:r>
          </a:p>
          <a:p>
            <a:pPr lvl="1"/>
            <a:r>
              <a:rPr lang="en-US" dirty="0"/>
              <a:t>pooling methods, services and tools</a:t>
            </a:r>
          </a:p>
          <a:p>
            <a:endParaRPr lang="en-US" dirty="0"/>
          </a:p>
          <a:p>
            <a:endParaRPr lang="en-US" b="1" i="1" dirty="0"/>
          </a:p>
        </p:txBody>
      </p:sp>
    </p:spTree>
    <p:extLst>
      <p:ext uri="{BB962C8B-B14F-4D97-AF65-F5344CB8AC3E}">
        <p14:creationId xmlns:p14="http://schemas.microsoft.com/office/powerpoint/2010/main" val="34286178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Part of the project (WP: 5, Task: 3) was to identify high-level standardized vocabularies (or, if missing, to create them from scratch) to be used in the data integration activities. </a:t>
            </a:r>
          </a:p>
          <a:p>
            <a:endParaRPr lang="en-US" dirty="0"/>
          </a:p>
          <a:p>
            <a:endParaRPr lang="en-US" dirty="0"/>
          </a:p>
          <a:p>
            <a:r>
              <a:rPr lang="en-US" dirty="0"/>
              <a:t>Part of the strategy adopted was to map the resulting vocabularies to the appropriate high-level concept of BBT, and if necessary propose new ones where BBT fell short to accommodate them. </a:t>
            </a:r>
          </a:p>
          <a:p>
            <a:endParaRPr lang="en-US" dirty="0"/>
          </a:p>
          <a:p>
            <a:pPr lvl="1"/>
            <a:r>
              <a:rPr lang="en-US" sz="1800" dirty="0"/>
              <a:t>It is possible that the BBT underspecifies semantic/conceptual distinctions that are particularly prominent in a domain-specific vocabulary. The integration of such a vocabulary with the BBT might call for changes in the overall scope of BBT –manifest by fine-grained distinctions, available even for high-level hierarchies.</a:t>
            </a:r>
          </a:p>
          <a:p>
            <a:pPr lvl="1"/>
            <a:endParaRPr lang="en-US" dirty="0"/>
          </a:p>
          <a:p>
            <a:endParaRPr lang="en-US" dirty="0"/>
          </a:p>
        </p:txBody>
      </p:sp>
      <p:sp>
        <p:nvSpPr>
          <p:cNvPr id="4" name="Title 1"/>
          <p:cNvSpPr>
            <a:spLocks noGrp="1"/>
          </p:cNvSpPr>
          <p:nvPr>
            <p:ph type="title"/>
          </p:nvPr>
        </p:nvSpPr>
        <p:spPr/>
        <p:txBody>
          <a:bodyPr>
            <a:normAutofit/>
          </a:bodyPr>
          <a:lstStyle/>
          <a:p>
            <a:pPr eaLnBrk="0" fontAlgn="base" hangingPunct="0">
              <a:spcAft>
                <a:spcPct val="0"/>
              </a:spcAft>
            </a:pPr>
            <a:r>
              <a:rPr lang="en-US" sz="2000" b="1" i="1" kern="0" dirty="0">
                <a:solidFill>
                  <a:srgbClr val="4D4D4D"/>
                </a:solidFill>
                <a:latin typeface="+mj-lt"/>
                <a:cs typeface="+mj-cs"/>
              </a:rPr>
              <a:t>Integrating the PARTHENOS vocabularies with BBT; </a:t>
            </a:r>
            <a:r>
              <a:rPr lang="en-US" sz="1800" b="1" i="1" kern="0" dirty="0">
                <a:solidFill>
                  <a:srgbClr val="4D4D4D"/>
                </a:solidFill>
                <a:latin typeface="+mj-lt"/>
                <a:cs typeface="+mj-cs"/>
              </a:rPr>
              <a:t>the project (2/2)</a:t>
            </a:r>
          </a:p>
        </p:txBody>
      </p:sp>
    </p:spTree>
    <p:extLst>
      <p:ext uri="{BB962C8B-B14F-4D97-AF65-F5344CB8AC3E}">
        <p14:creationId xmlns:p14="http://schemas.microsoft.com/office/powerpoint/2010/main" val="3670211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Thesaurus Maintenance WG </a:t>
            </a:r>
            <a:endParaRPr lang="en-US" dirty="0"/>
          </a:p>
        </p:txBody>
      </p:sp>
      <p:sp>
        <p:nvSpPr>
          <p:cNvPr id="3" name="Content Placeholder 2"/>
          <p:cNvSpPr>
            <a:spLocks noGrp="1"/>
          </p:cNvSpPr>
          <p:nvPr>
            <p:ph idx="1"/>
          </p:nvPr>
        </p:nvSpPr>
        <p:spPr>
          <a:xfrm>
            <a:off x="453792" y="1232756"/>
            <a:ext cx="8229600" cy="4572508"/>
          </a:xfrm>
        </p:spPr>
        <p:txBody>
          <a:bodyPr>
            <a:normAutofit/>
          </a:bodyPr>
          <a:lstStyle/>
          <a:p>
            <a:r>
              <a:rPr lang="en-US" sz="2200" dirty="0" smtClean="0"/>
              <a:t>The TMWG aims:</a:t>
            </a:r>
          </a:p>
          <a:p>
            <a:pPr lvl="1"/>
            <a:r>
              <a:rPr lang="en-US" dirty="0" smtClean="0"/>
              <a:t>to </a:t>
            </a:r>
            <a:r>
              <a:rPr lang="en-US" b="1" dirty="0" smtClean="0"/>
              <a:t>develop a model</a:t>
            </a:r>
            <a:r>
              <a:rPr lang="en-US" dirty="0" smtClean="0"/>
              <a:t> to render existing terminologies used across the humanities </a:t>
            </a:r>
            <a:r>
              <a:rPr lang="en-US" b="1" dirty="0" smtClean="0"/>
              <a:t>interoperable and effectively managed</a:t>
            </a:r>
            <a:r>
              <a:rPr lang="en-US" dirty="0" smtClean="0"/>
              <a:t>.</a:t>
            </a:r>
          </a:p>
          <a:p>
            <a:pPr lvl="1"/>
            <a:r>
              <a:rPr lang="en-US" dirty="0" smtClean="0"/>
              <a:t>to assist scholarly communities </a:t>
            </a:r>
            <a:r>
              <a:rPr lang="en-US" b="1" dirty="0" smtClean="0"/>
              <a:t>build and publish thesauri</a:t>
            </a:r>
            <a:r>
              <a:rPr lang="en-US" dirty="0" smtClean="0"/>
              <a:t>/structured vocabularies following a set of sound </a:t>
            </a:r>
            <a:r>
              <a:rPr lang="en-US" b="1" dirty="0" smtClean="0"/>
              <a:t>methodological principles</a:t>
            </a:r>
            <a:r>
              <a:rPr lang="en-US" dirty="0" smtClean="0"/>
              <a:t>.</a:t>
            </a:r>
          </a:p>
          <a:p>
            <a:endParaRPr lang="en-US" dirty="0" smtClean="0"/>
          </a:p>
          <a:p>
            <a:r>
              <a:rPr lang="en-US" sz="2200" dirty="0" smtClean="0"/>
              <a:t>To this end: </a:t>
            </a:r>
          </a:p>
          <a:p>
            <a:pPr lvl="1"/>
            <a:r>
              <a:rPr lang="en-US" dirty="0" smtClean="0"/>
              <a:t>The TMWG has built the </a:t>
            </a:r>
            <a:r>
              <a:rPr lang="en-US" b="1" dirty="0" err="1" smtClean="0"/>
              <a:t>BackBone</a:t>
            </a:r>
            <a:r>
              <a:rPr lang="en-US" b="1" dirty="0" smtClean="0"/>
              <a:t> Thesaurus (BBT)</a:t>
            </a:r>
            <a:r>
              <a:rPr lang="en-US" dirty="0" smtClean="0"/>
              <a:t>, an overarching thesaurus for the Humanities, under which the vocabularies used by scholarly communities can be aligned.</a:t>
            </a:r>
          </a:p>
          <a:p>
            <a:pPr lvl="1"/>
            <a:r>
              <a:rPr lang="en-US" dirty="0" smtClean="0"/>
              <a:t>The </a:t>
            </a:r>
            <a:r>
              <a:rPr lang="en-US" dirty="0"/>
              <a:t>TMWG </a:t>
            </a:r>
            <a:r>
              <a:rPr lang="en-US" dirty="0" smtClean="0"/>
              <a:t>has developed an online service facilitating </a:t>
            </a:r>
          </a:p>
          <a:p>
            <a:pPr lvl="2"/>
            <a:r>
              <a:rPr lang="en-US" dirty="0" smtClean="0"/>
              <a:t>integration of </a:t>
            </a:r>
            <a:r>
              <a:rPr lang="en-US" dirty="0"/>
              <a:t>thesauri </a:t>
            </a:r>
            <a:r>
              <a:rPr lang="en-US" dirty="0" smtClean="0"/>
              <a:t>with the BBT, and </a:t>
            </a:r>
          </a:p>
          <a:p>
            <a:pPr lvl="2"/>
            <a:r>
              <a:rPr lang="en-US" dirty="0" smtClean="0"/>
              <a:t>managing the content of BBT.</a:t>
            </a:r>
          </a:p>
          <a:p>
            <a:endParaRPr lang="en-US" dirty="0"/>
          </a:p>
        </p:txBody>
      </p:sp>
    </p:spTree>
    <p:extLst>
      <p:ext uri="{BB962C8B-B14F-4D97-AF65-F5344CB8AC3E}">
        <p14:creationId xmlns:p14="http://schemas.microsoft.com/office/powerpoint/2010/main" val="38849914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0" fontAlgn="base" hangingPunct="0">
              <a:spcAft>
                <a:spcPct val="0"/>
              </a:spcAft>
            </a:pPr>
            <a:r>
              <a:rPr lang="en-US" sz="2000" b="1" i="1" kern="0" dirty="0">
                <a:solidFill>
                  <a:srgbClr val="4D4D4D"/>
                </a:solidFill>
                <a:latin typeface="+mj-lt"/>
                <a:cs typeface="+mj-cs"/>
              </a:rPr>
              <a:t>Integrating the PARTHENOS vocabularies with BBT; </a:t>
            </a:r>
            <a:r>
              <a:rPr lang="en-US" sz="1800" b="1" i="1" kern="0" dirty="0">
                <a:solidFill>
                  <a:srgbClr val="4D4D4D"/>
                </a:solidFill>
                <a:latin typeface="+mj-lt"/>
                <a:cs typeface="+mj-cs"/>
              </a:rPr>
              <a:t>to what purpose?</a:t>
            </a:r>
            <a:endParaRPr lang="en-US" sz="2400" b="1" i="1" kern="0" dirty="0">
              <a:solidFill>
                <a:srgbClr val="4D4D4D"/>
              </a:solidFill>
              <a:latin typeface="+mj-lt"/>
              <a:cs typeface="+mj-cs"/>
            </a:endParaRPr>
          </a:p>
        </p:txBody>
      </p:sp>
      <p:sp>
        <p:nvSpPr>
          <p:cNvPr id="3" name="Content Placeholder 2"/>
          <p:cNvSpPr>
            <a:spLocks noGrp="1"/>
          </p:cNvSpPr>
          <p:nvPr>
            <p:ph idx="1"/>
          </p:nvPr>
        </p:nvSpPr>
        <p:spPr/>
        <p:txBody>
          <a:bodyPr/>
          <a:lstStyle/>
          <a:p>
            <a:r>
              <a:rPr lang="en-US" dirty="0"/>
              <a:t>BBT aims to serve a broad, interdisciplinary community of researchers by allowing an open-ended expansion of federated thesauri through an open, revisable and methodologically clear hierarchy of vocabularies. </a:t>
            </a:r>
          </a:p>
          <a:p>
            <a:endParaRPr lang="en-US" dirty="0"/>
          </a:p>
          <a:p>
            <a:r>
              <a:rPr lang="en-US" dirty="0"/>
              <a:t>Integrating the vocabularies identified for use in the PARTHENOS Entities Model to the established facets and hierarchies of BBT served to: </a:t>
            </a:r>
          </a:p>
          <a:p>
            <a:pPr lvl="1"/>
            <a:endParaRPr lang="en-US" dirty="0"/>
          </a:p>
          <a:p>
            <a:pPr lvl="1"/>
            <a:r>
              <a:rPr lang="en-US" dirty="0"/>
              <a:t>publish and share said vocabularies</a:t>
            </a:r>
          </a:p>
          <a:p>
            <a:pPr marL="1257300" lvl="3" indent="0">
              <a:buNone/>
            </a:pPr>
            <a:r>
              <a:rPr lang="en-US" dirty="0"/>
              <a:t>(</a:t>
            </a:r>
            <a:r>
              <a:rPr lang="en-US" dirty="0">
                <a:hlinkClick r:id="rId2"/>
              </a:rPr>
              <a:t>https://isl.ics.forth.gr/parthenos_vocabularies</a:t>
            </a:r>
            <a:r>
              <a:rPr lang="en-US" dirty="0"/>
              <a:t>) </a:t>
            </a:r>
          </a:p>
          <a:p>
            <a:pPr lvl="1"/>
            <a:r>
              <a:rPr lang="en-US" dirty="0"/>
              <a:t>test and validate BBT and the methodology driving it</a:t>
            </a:r>
          </a:p>
          <a:p>
            <a:pPr lvl="1"/>
            <a:r>
              <a:rPr lang="en-US" dirty="0"/>
              <a:t>test and validate BBTalk Tool</a:t>
            </a:r>
          </a:p>
          <a:p>
            <a:pPr lvl="1"/>
            <a:r>
              <a:rPr lang="en-US" dirty="0"/>
              <a:t>seek feedback from the community</a:t>
            </a:r>
          </a:p>
        </p:txBody>
      </p:sp>
    </p:spTree>
    <p:extLst>
      <p:ext uri="{BB962C8B-B14F-4D97-AF65-F5344CB8AC3E}">
        <p14:creationId xmlns:p14="http://schemas.microsoft.com/office/powerpoint/2010/main" val="1073561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i="1" kern="0" dirty="0">
                <a:solidFill>
                  <a:srgbClr val="4D4D4D"/>
                </a:solidFill>
                <a:latin typeface="Calibri"/>
              </a:rPr>
              <a:t>Integrating the PARTHENOS vocabularies with BBT; </a:t>
            </a:r>
            <a:r>
              <a:rPr lang="en-US" sz="1800" b="1" i="1" kern="0" dirty="0">
                <a:solidFill>
                  <a:srgbClr val="4D4D4D"/>
                </a:solidFill>
                <a:latin typeface="Calibri"/>
              </a:rPr>
              <a:t>the strategies adopted</a:t>
            </a:r>
            <a:endParaRPr lang="en-US" dirty="0"/>
          </a:p>
        </p:txBody>
      </p:sp>
      <p:sp>
        <p:nvSpPr>
          <p:cNvPr id="3" name="Content Placeholder 2"/>
          <p:cNvSpPr>
            <a:spLocks noGrp="1"/>
          </p:cNvSpPr>
          <p:nvPr>
            <p:ph idx="1"/>
          </p:nvPr>
        </p:nvSpPr>
        <p:spPr/>
        <p:txBody>
          <a:bodyPr/>
          <a:lstStyle/>
          <a:p>
            <a:r>
              <a:rPr lang="en-US" dirty="0"/>
              <a:t>In total, eleven vocabularies were integrated,</a:t>
            </a:r>
          </a:p>
          <a:p>
            <a:endParaRPr lang="en-US" dirty="0"/>
          </a:p>
          <a:p>
            <a:r>
              <a:rPr lang="en-US" dirty="0"/>
              <a:t>the integration process followed a number of different strategies, depending on whether:</a:t>
            </a:r>
          </a:p>
          <a:p>
            <a:endParaRPr lang="en-US" dirty="0"/>
          </a:p>
          <a:p>
            <a:pPr lvl="1"/>
            <a:r>
              <a:rPr lang="en-US" dirty="0"/>
              <a:t>they fell within the scope of the respective BBT terms, f.i.: </a:t>
            </a:r>
          </a:p>
          <a:p>
            <a:pPr lvl="2"/>
            <a:r>
              <a:rPr lang="en-US" dirty="0"/>
              <a:t>PARTHENOS Disciplines</a:t>
            </a:r>
          </a:p>
          <a:p>
            <a:pPr lvl="2"/>
            <a:r>
              <a:rPr lang="en-US" dirty="0"/>
              <a:t>contact point types</a:t>
            </a:r>
          </a:p>
          <a:p>
            <a:endParaRPr lang="en-US" dirty="0"/>
          </a:p>
          <a:p>
            <a:pPr lvl="1"/>
            <a:r>
              <a:rPr lang="en-US" dirty="0"/>
              <a:t>they motivated the introduction of new BBT concepts, f.i.:</a:t>
            </a:r>
          </a:p>
          <a:p>
            <a:pPr lvl="2"/>
            <a:r>
              <a:rPr lang="en-US" dirty="0"/>
              <a:t>Languages Name Authority List</a:t>
            </a:r>
          </a:p>
          <a:p>
            <a:pPr lvl="2"/>
            <a:r>
              <a:rPr lang="en-US" dirty="0"/>
              <a:t>Wikipedia Programming Language List</a:t>
            </a:r>
          </a:p>
          <a:p>
            <a:pPr lvl="2"/>
            <a:endParaRPr lang="en-US" dirty="0"/>
          </a:p>
          <a:p>
            <a:pPr marL="0" indent="0">
              <a:buNone/>
            </a:pPr>
            <a:endParaRPr lang="en-US" dirty="0"/>
          </a:p>
        </p:txBody>
      </p:sp>
    </p:spTree>
    <p:extLst>
      <p:ext uri="{BB962C8B-B14F-4D97-AF65-F5344CB8AC3E}">
        <p14:creationId xmlns:p14="http://schemas.microsoft.com/office/powerpoint/2010/main" val="4102974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i="1" kern="0" dirty="0">
                <a:solidFill>
                  <a:srgbClr val="4D4D4D"/>
                </a:solidFill>
                <a:latin typeface="Calibri"/>
              </a:rPr>
              <a:t>Integrating the PARTHENOS vocabularies with BBT; </a:t>
            </a:r>
            <a:r>
              <a:rPr lang="en-US" sz="1800" b="1" i="1" kern="0" dirty="0">
                <a:solidFill>
                  <a:srgbClr val="4D4D4D"/>
                </a:solidFill>
                <a:latin typeface="Calibri"/>
              </a:rPr>
              <a:t>establishing connections</a:t>
            </a:r>
            <a:endParaRPr lang="en-US" sz="2000" dirty="0"/>
          </a:p>
        </p:txBody>
      </p:sp>
      <p:sp>
        <p:nvSpPr>
          <p:cNvPr id="3" name="Content Placeholder 2"/>
          <p:cNvSpPr>
            <a:spLocks noGrp="1"/>
          </p:cNvSpPr>
          <p:nvPr>
            <p:ph idx="1"/>
          </p:nvPr>
        </p:nvSpPr>
        <p:spPr/>
        <p:txBody>
          <a:bodyPr>
            <a:normAutofit/>
          </a:bodyPr>
          <a:lstStyle/>
          <a:p>
            <a:r>
              <a:rPr lang="en-US" dirty="0"/>
              <a:t>Integrating vocabularies that fell within the scope of the respective BBT terms involved two different strategies: </a:t>
            </a:r>
          </a:p>
          <a:p>
            <a:pPr lvl="1"/>
            <a:r>
              <a:rPr lang="en-US" dirty="0"/>
              <a:t>directly linking terminology sets from PARTHENOS to the appropriate branches of the BBT</a:t>
            </a:r>
          </a:p>
          <a:p>
            <a:pPr lvl="2"/>
            <a:r>
              <a:rPr lang="en-US" sz="1700" b="1" dirty="0"/>
              <a:t>PARTHENOS Disciplines </a:t>
            </a:r>
            <a:r>
              <a:rPr lang="en-US" sz="1700" dirty="0"/>
              <a:t>(lists professional and scientific domains involved in the Parthenos Project)</a:t>
            </a:r>
          </a:p>
          <a:p>
            <a:pPr lvl="1"/>
            <a:r>
              <a:rPr lang="en-US" dirty="0"/>
              <a:t>Introducing auxiliary intermediate generalizations in PARTHENOS Entities Vocabularies, which, in turn, were linked into the BBT. This practice ensures that terms from distinct classificatory systems referring to the same real world areas of interest can be searched together with other relevant classifications</a:t>
            </a:r>
          </a:p>
          <a:p>
            <a:pPr lvl="2"/>
            <a:r>
              <a:rPr lang="en-US" sz="1700" b="1" dirty="0"/>
              <a:t>contact point types </a:t>
            </a:r>
            <a:r>
              <a:rPr lang="en-US" sz="1700" dirty="0"/>
              <a:t>(lists types of identifiers employed or understood by communication services for all kinds of addresses). </a:t>
            </a:r>
          </a:p>
          <a:p>
            <a:pPr lvl="2"/>
            <a:r>
              <a:rPr lang="en-US" sz="1700" dirty="0"/>
              <a:t>To this end, a new hierarchy was declared within PARTHENOS, namely </a:t>
            </a:r>
            <a:r>
              <a:rPr lang="en-US" sz="1700" b="1" i="1" dirty="0"/>
              <a:t>identifiers</a:t>
            </a:r>
            <a:r>
              <a:rPr lang="en-US" sz="1700" dirty="0"/>
              <a:t>, which encompasses all sorts of symbols that aim to univocally name an in the context of one or more organizations.</a:t>
            </a:r>
          </a:p>
          <a:p>
            <a:endParaRPr lang="en-US" dirty="0"/>
          </a:p>
        </p:txBody>
      </p:sp>
    </p:spTree>
    <p:extLst>
      <p:ext uri="{BB962C8B-B14F-4D97-AF65-F5344CB8AC3E}">
        <p14:creationId xmlns:p14="http://schemas.microsoft.com/office/powerpoint/2010/main" val="4127433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311584"/>
          </a:xfrm>
        </p:spPr>
        <p:txBody>
          <a:bodyPr>
            <a:noAutofit/>
          </a:bodyPr>
          <a:lstStyle/>
          <a:p>
            <a:r>
              <a:rPr lang="en-US" dirty="0"/>
              <a:t>Integrating vocabularies that called for declaring new terms in BBT:</a:t>
            </a:r>
          </a:p>
          <a:p>
            <a:pPr lvl="1"/>
            <a:r>
              <a:rPr lang="en-US" sz="1800" dirty="0"/>
              <a:t>Languages Name Authority List</a:t>
            </a:r>
          </a:p>
          <a:p>
            <a:pPr lvl="1"/>
            <a:r>
              <a:rPr lang="en-US" sz="1800" dirty="0"/>
              <a:t>Wikipedia Programming Language List</a:t>
            </a:r>
          </a:p>
          <a:p>
            <a:pPr lvl="1"/>
            <a:endParaRPr lang="en-US" dirty="0"/>
          </a:p>
          <a:p>
            <a:r>
              <a:rPr lang="en-US" dirty="0"/>
              <a:t>Abstracting away from the items listed in each vocabulary, we derived a set of features that support classifying them as specifications of:</a:t>
            </a:r>
          </a:p>
          <a:p>
            <a:pPr lvl="1"/>
            <a:r>
              <a:rPr lang="en-US" dirty="0"/>
              <a:t>natural languages </a:t>
            </a:r>
            <a:r>
              <a:rPr lang="en-US" sz="1800" dirty="0"/>
              <a:t>and </a:t>
            </a:r>
          </a:p>
          <a:p>
            <a:pPr lvl="1"/>
            <a:r>
              <a:rPr lang="en-US" dirty="0"/>
              <a:t>programming languages</a:t>
            </a:r>
          </a:p>
          <a:p>
            <a:pPr lvl="2"/>
            <a:r>
              <a:rPr lang="en-US" dirty="0"/>
              <a:t>a useful generalization over programming languages being </a:t>
            </a:r>
            <a:r>
              <a:rPr lang="en-US" b="1" i="1" dirty="0"/>
              <a:t>formal languages</a:t>
            </a:r>
          </a:p>
          <a:p>
            <a:pPr lvl="2"/>
            <a:endParaRPr lang="en-US" dirty="0"/>
          </a:p>
          <a:p>
            <a:r>
              <a:rPr lang="en-US" dirty="0"/>
              <a:t>Both concepts can be said to describe systems of communications comprising of (a) a finite set of elements and (ii) a set of recursive rules to combine them into a potentially infinite array of discrete expressions. </a:t>
            </a:r>
          </a:p>
          <a:p>
            <a:pPr lvl="1"/>
            <a:endParaRPr lang="en-US" dirty="0"/>
          </a:p>
        </p:txBody>
      </p:sp>
      <p:sp>
        <p:nvSpPr>
          <p:cNvPr id="5" name="Title 1"/>
          <p:cNvSpPr>
            <a:spLocks noGrp="1"/>
          </p:cNvSpPr>
          <p:nvPr>
            <p:ph type="title"/>
          </p:nvPr>
        </p:nvSpPr>
        <p:spPr/>
        <p:txBody>
          <a:bodyPr>
            <a:normAutofit fontScale="90000"/>
          </a:bodyPr>
          <a:lstStyle/>
          <a:p>
            <a:r>
              <a:rPr lang="en-US" b="1" i="1" kern="0" dirty="0">
                <a:solidFill>
                  <a:srgbClr val="4D4D4D"/>
                </a:solidFill>
                <a:latin typeface="Calibri"/>
              </a:rPr>
              <a:t>Integrating the PARTHENOS vocabularies with BBT; </a:t>
            </a:r>
            <a:br>
              <a:rPr lang="en-US" b="1" i="1" kern="0" dirty="0">
                <a:solidFill>
                  <a:srgbClr val="4D4D4D"/>
                </a:solidFill>
                <a:latin typeface="Calibri"/>
              </a:rPr>
            </a:br>
            <a:r>
              <a:rPr lang="en-US" sz="2000" b="1" i="1" kern="0" dirty="0">
                <a:solidFill>
                  <a:srgbClr val="4D4D4D"/>
                </a:solidFill>
                <a:latin typeface="Calibri"/>
              </a:rPr>
              <a:t>building high level concepts bottom-up (1/2)</a:t>
            </a:r>
            <a:endParaRPr lang="en-US" dirty="0"/>
          </a:p>
        </p:txBody>
      </p:sp>
    </p:spTree>
    <p:extLst>
      <p:ext uri="{BB962C8B-B14F-4D97-AF65-F5344CB8AC3E}">
        <p14:creationId xmlns:p14="http://schemas.microsoft.com/office/powerpoint/2010/main" val="1611550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US" b="1" i="1" kern="0" dirty="0">
                <a:solidFill>
                  <a:srgbClr val="4D4D4D"/>
                </a:solidFill>
                <a:latin typeface="Calibri"/>
              </a:rPr>
              <a:t>Integrating the PARTHENOS vocabularies with BBT; </a:t>
            </a:r>
            <a:br>
              <a:rPr lang="en-US" b="1" i="1" kern="0" dirty="0">
                <a:solidFill>
                  <a:srgbClr val="4D4D4D"/>
                </a:solidFill>
                <a:latin typeface="Calibri"/>
              </a:rPr>
            </a:br>
            <a:r>
              <a:rPr lang="en-US" sz="2000" b="1" i="1" kern="0" dirty="0">
                <a:solidFill>
                  <a:srgbClr val="4D4D4D"/>
                </a:solidFill>
                <a:latin typeface="Calibri"/>
              </a:rPr>
              <a:t>building high level concepts bottom-up (2/2)</a:t>
            </a:r>
            <a:endParaRPr lang="en-US" dirty="0"/>
          </a:p>
        </p:txBody>
      </p:sp>
      <p:sp>
        <p:nvSpPr>
          <p:cNvPr id="3" name="Content Placeholder 2"/>
          <p:cNvSpPr>
            <a:spLocks noGrp="1"/>
          </p:cNvSpPr>
          <p:nvPr>
            <p:ph idx="1"/>
          </p:nvPr>
        </p:nvSpPr>
        <p:spPr>
          <a:xfrm>
            <a:off x="457200" y="908720"/>
            <a:ext cx="8229600" cy="5455600"/>
          </a:xfrm>
        </p:spPr>
        <p:txBody>
          <a:bodyPr>
            <a:normAutofit/>
          </a:bodyPr>
          <a:lstStyle/>
          <a:p>
            <a:r>
              <a:rPr lang="en-US" dirty="0"/>
              <a:t>They are differentiated by the fact that: </a:t>
            </a:r>
          </a:p>
          <a:p>
            <a:pPr lvl="1"/>
            <a:r>
              <a:rPr lang="en-US" b="1" dirty="0"/>
              <a:t>natural languages </a:t>
            </a:r>
            <a:r>
              <a:rPr lang="en-US" dirty="0"/>
              <a:t>are acquired passively and effortlessly by mere exposure to linguistic input and serve multiple functions, whereas</a:t>
            </a:r>
          </a:p>
          <a:p>
            <a:pPr lvl="1"/>
            <a:r>
              <a:rPr lang="en-US" b="1" dirty="0"/>
              <a:t>formal</a:t>
            </a:r>
            <a:r>
              <a:rPr lang="en-US" dirty="0"/>
              <a:t> and </a:t>
            </a:r>
            <a:r>
              <a:rPr lang="en-US" b="1" dirty="0"/>
              <a:t>programming languages </a:t>
            </a:r>
            <a:r>
              <a:rPr lang="en-US" dirty="0"/>
              <a:t>are artificial constructs, learnt through different mechanisms and serve predetermined functions.  </a:t>
            </a:r>
          </a:p>
          <a:p>
            <a:pPr lvl="2">
              <a:spcAft>
                <a:spcPts val="800"/>
              </a:spcAft>
            </a:pPr>
            <a:r>
              <a:rPr lang="en-US" b="1" dirty="0"/>
              <a:t>Programming languages</a:t>
            </a:r>
            <a:r>
              <a:rPr lang="en-US" dirty="0"/>
              <a:t> especially,  require the use of technical devices, thus motivating a subdivision within the domain of formal languages.</a:t>
            </a:r>
          </a:p>
          <a:p>
            <a:r>
              <a:rPr lang="en-US" dirty="0"/>
              <a:t>Both concepts fall under the designation of </a:t>
            </a:r>
            <a:r>
              <a:rPr lang="en-US" b="1" dirty="0"/>
              <a:t>conceptual objects </a:t>
            </a:r>
            <a:r>
              <a:rPr lang="en-US" dirty="0"/>
              <a:t>(top term):</a:t>
            </a:r>
          </a:p>
          <a:p>
            <a:pPr lvl="1"/>
            <a:r>
              <a:rPr lang="en-US" sz="1800" dirty="0"/>
              <a:t>they are products of human activity that may –but need not –be supported by the use of technical devices,</a:t>
            </a:r>
          </a:p>
          <a:p>
            <a:pPr lvl="1"/>
            <a:r>
              <a:rPr lang="en-US" sz="1800" dirty="0"/>
              <a:t>their essence remains the same regardless of the carrier,</a:t>
            </a:r>
          </a:p>
          <a:p>
            <a:pPr lvl="1">
              <a:spcAft>
                <a:spcPts val="800"/>
              </a:spcAft>
            </a:pPr>
            <a:r>
              <a:rPr lang="en-US" sz="1800" dirty="0"/>
              <a:t>they have the ability to exist on more than one carriers at the same time. </a:t>
            </a:r>
          </a:p>
          <a:p>
            <a:r>
              <a:rPr lang="en-US" dirty="0"/>
              <a:t>However, they do not fit under any of the existing BBT hierarchies particular to conceptual objects, whence the need to declare new BBT branches to accommodate them</a:t>
            </a:r>
          </a:p>
          <a:p>
            <a:pPr marL="0" indent="0">
              <a:buNone/>
            </a:pPr>
            <a:endParaRPr lang="en-US" dirty="0"/>
          </a:p>
          <a:p>
            <a:endParaRPr lang="en-US" dirty="0"/>
          </a:p>
        </p:txBody>
      </p:sp>
    </p:spTree>
    <p:extLst>
      <p:ext uri="{BB962C8B-B14F-4D97-AF65-F5344CB8AC3E}">
        <p14:creationId xmlns:p14="http://schemas.microsoft.com/office/powerpoint/2010/main" val="2769617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US" b="1" i="1" kern="0" dirty="0">
                <a:solidFill>
                  <a:srgbClr val="4D4D4D"/>
                </a:solidFill>
                <a:latin typeface="Calibri"/>
              </a:rPr>
              <a:t>Integrating the PARTHENOS vocabularies with BBT; </a:t>
            </a:r>
            <a:br>
              <a:rPr lang="en-US" b="1" i="1" kern="0" dirty="0">
                <a:solidFill>
                  <a:srgbClr val="4D4D4D"/>
                </a:solidFill>
                <a:latin typeface="Calibri"/>
              </a:rPr>
            </a:br>
            <a:r>
              <a:rPr lang="en-US" sz="2000" b="1" i="1" kern="0" dirty="0">
                <a:solidFill>
                  <a:srgbClr val="4D4D4D"/>
                </a:solidFill>
                <a:latin typeface="Calibri"/>
              </a:rPr>
              <a:t>the discussion functionality</a:t>
            </a:r>
            <a:endParaRPr lang="en-US" dirty="0"/>
          </a:p>
        </p:txBody>
      </p:sp>
      <p:sp>
        <p:nvSpPr>
          <p:cNvPr id="3" name="Content Placeholder 2"/>
          <p:cNvSpPr>
            <a:spLocks noGrp="1"/>
          </p:cNvSpPr>
          <p:nvPr>
            <p:ph idx="1"/>
          </p:nvPr>
        </p:nvSpPr>
        <p:spPr>
          <a:xfrm>
            <a:off x="457200" y="980728"/>
            <a:ext cx="8229600" cy="5455600"/>
          </a:xfrm>
        </p:spPr>
        <p:txBody>
          <a:bodyPr>
            <a:normAutofit/>
          </a:bodyPr>
          <a:lstStyle/>
          <a:p>
            <a:pPr lvl="0">
              <a:buClr>
                <a:srgbClr val="4F81BD">
                  <a:lumMod val="75000"/>
                </a:srgbClr>
              </a:buClr>
            </a:pPr>
            <a:r>
              <a:rPr lang="en-US" dirty="0">
                <a:solidFill>
                  <a:prstClr val="black"/>
                </a:solidFill>
              </a:rPr>
              <a:t>At which point, a process of discussing the extension and expansion of the BBT was launched: </a:t>
            </a:r>
          </a:p>
          <a:p>
            <a:endParaRPr lang="en-US" dirty="0"/>
          </a:p>
        </p:txBody>
      </p:sp>
      <p:pic>
        <p:nvPicPr>
          <p:cNvPr id="4" name="Picture 3"/>
          <p:cNvPicPr>
            <a:picLocks noChangeAspect="1"/>
          </p:cNvPicPr>
          <p:nvPr/>
        </p:nvPicPr>
        <p:blipFill rotWithShape="1">
          <a:blip r:embed="rId2"/>
          <a:srcRect l="-1" r="1358" b="11478"/>
          <a:stretch/>
        </p:blipFill>
        <p:spPr>
          <a:xfrm>
            <a:off x="457200" y="1764312"/>
            <a:ext cx="4091223" cy="3888432"/>
          </a:xfrm>
          <a:prstGeom prst="rect">
            <a:avLst/>
          </a:prstGeom>
        </p:spPr>
      </p:pic>
      <p:pic>
        <p:nvPicPr>
          <p:cNvPr id="5" name="Picture 4"/>
          <p:cNvPicPr>
            <a:picLocks noChangeAspect="1"/>
          </p:cNvPicPr>
          <p:nvPr/>
        </p:nvPicPr>
        <p:blipFill>
          <a:blip r:embed="rId3"/>
          <a:stretch>
            <a:fillRect/>
          </a:stretch>
        </p:blipFill>
        <p:spPr>
          <a:xfrm>
            <a:off x="4772144" y="1764312"/>
            <a:ext cx="3977669" cy="3720025"/>
          </a:xfrm>
          <a:prstGeom prst="rect">
            <a:avLst/>
          </a:prstGeom>
        </p:spPr>
      </p:pic>
    </p:spTree>
    <p:extLst>
      <p:ext uri="{BB962C8B-B14F-4D97-AF65-F5344CB8AC3E}">
        <p14:creationId xmlns:p14="http://schemas.microsoft.com/office/powerpoint/2010/main" val="40597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i="1" kern="0" dirty="0">
                <a:solidFill>
                  <a:srgbClr val="4D4D4D"/>
                </a:solidFill>
                <a:latin typeface="+mj-lt"/>
                <a:cs typeface="+mj-cs"/>
              </a:rPr>
              <a:t>The Structure of BBT re-expressed, following PARTHENOS integration</a:t>
            </a:r>
          </a:p>
        </p:txBody>
      </p:sp>
      <p:pic>
        <p:nvPicPr>
          <p:cNvPr id="4" name="Picture 3"/>
          <p:cNvPicPr>
            <a:picLocks noChangeAspect="1"/>
          </p:cNvPicPr>
          <p:nvPr/>
        </p:nvPicPr>
        <p:blipFill>
          <a:blip r:embed="rId2"/>
          <a:stretch>
            <a:fillRect/>
          </a:stretch>
        </p:blipFill>
        <p:spPr>
          <a:xfrm>
            <a:off x="457201" y="1293498"/>
            <a:ext cx="8229600" cy="4434648"/>
          </a:xfrm>
          <a:prstGeom prst="rect">
            <a:avLst/>
          </a:prstGeom>
        </p:spPr>
      </p:pic>
    </p:spTree>
    <p:extLst>
      <p:ext uri="{BB962C8B-B14F-4D97-AF65-F5344CB8AC3E}">
        <p14:creationId xmlns:p14="http://schemas.microsoft.com/office/powerpoint/2010/main" val="2271000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US" sz="2400" dirty="0">
                <a:solidFill>
                  <a:schemeClr val="tx1">
                    <a:lumMod val="65000"/>
                    <a:lumOff val="35000"/>
                  </a:schemeClr>
                </a:solidFill>
              </a:rPr>
              <a:t>For more information (including documentation, tutorials), please refer to: </a:t>
            </a:r>
          </a:p>
          <a:p>
            <a:pPr marL="0" indent="0">
              <a:buNone/>
            </a:pPr>
            <a:endParaRPr lang="en-US" dirty="0"/>
          </a:p>
          <a:p>
            <a:r>
              <a:rPr lang="en-US" dirty="0">
                <a:hlinkClick r:id="rId2"/>
              </a:rPr>
              <a:t>https://www.backbonethesaurus.eu/</a:t>
            </a:r>
            <a:r>
              <a:rPr lang="en-US" dirty="0"/>
              <a:t> </a:t>
            </a:r>
          </a:p>
          <a:p>
            <a:r>
              <a:rPr lang="en-US" dirty="0">
                <a:hlinkClick r:id="rId3"/>
              </a:rPr>
              <a:t>https://www.backbonethesaurus.eu/BBTalk/</a:t>
            </a:r>
            <a:endParaRPr lang="en-US" dirty="0"/>
          </a:p>
          <a:p>
            <a:endParaRPr lang="en-US" dirty="0"/>
          </a:p>
          <a:p>
            <a:endParaRPr lang="en-US" dirty="0"/>
          </a:p>
          <a:p>
            <a:pPr marL="0" indent="0" algn="ctr">
              <a:buNone/>
            </a:pPr>
            <a:r>
              <a:rPr lang="en-US" sz="3200" b="1" dirty="0">
                <a:solidFill>
                  <a:schemeClr val="tx1">
                    <a:lumMod val="65000"/>
                    <a:lumOff val="35000"/>
                  </a:schemeClr>
                </a:solidFill>
              </a:rPr>
              <a:t>Thank you!</a:t>
            </a:r>
          </a:p>
        </p:txBody>
      </p:sp>
    </p:spTree>
    <p:extLst>
      <p:ext uri="{BB962C8B-B14F-4D97-AF65-F5344CB8AC3E}">
        <p14:creationId xmlns:p14="http://schemas.microsoft.com/office/powerpoint/2010/main" val="3791694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01036"/>
          </a:xfrm>
        </p:spPr>
        <p:txBody>
          <a:bodyPr>
            <a:normAutofit/>
          </a:bodyPr>
          <a:lstStyle/>
          <a:p>
            <a:pPr eaLnBrk="0" fontAlgn="base" hangingPunct="0">
              <a:spcAft>
                <a:spcPct val="0"/>
              </a:spcAft>
            </a:pPr>
            <a:r>
              <a:rPr lang="en-US" sz="2000" b="1" i="1" kern="0" dirty="0" smtClean="0">
                <a:solidFill>
                  <a:srgbClr val="4D4D4D"/>
                </a:solidFill>
                <a:latin typeface="+mj-lt"/>
                <a:cs typeface="+mj-cs"/>
              </a:rPr>
              <a:t>Use of BBT as an overarching thesaurus</a:t>
            </a:r>
            <a:endParaRPr lang="en-US" sz="2000" b="1" i="1" kern="0" dirty="0">
              <a:solidFill>
                <a:srgbClr val="4D4D4D"/>
              </a:solidFill>
              <a:latin typeface="+mj-lt"/>
              <a:cs typeface="+mj-cs"/>
            </a:endParaRPr>
          </a:p>
        </p:txBody>
      </p:sp>
      <p:cxnSp>
        <p:nvCxnSpPr>
          <p:cNvPr id="14" name="Straight Connector 13"/>
          <p:cNvCxnSpPr/>
          <p:nvPr/>
        </p:nvCxnSpPr>
        <p:spPr>
          <a:xfrm>
            <a:off x="-30774" y="4572239"/>
            <a:ext cx="9174774" cy="0"/>
          </a:xfrm>
          <a:prstGeom prst="line">
            <a:avLst/>
          </a:prstGeom>
          <a:ln w="88900">
            <a:solidFill>
              <a:srgbClr val="5E5E5E">
                <a:alpha val="92157"/>
              </a:srgbClr>
            </a:solidFill>
          </a:ln>
        </p:spPr>
        <p:style>
          <a:lnRef idx="1">
            <a:schemeClr val="accent1"/>
          </a:lnRef>
          <a:fillRef idx="0">
            <a:schemeClr val="accent1"/>
          </a:fillRef>
          <a:effectRef idx="0">
            <a:schemeClr val="accent1"/>
          </a:effectRef>
          <a:fontRef idx="minor">
            <a:schemeClr val="tx1"/>
          </a:fontRef>
        </p:style>
      </p:cxnSp>
      <p:grpSp>
        <p:nvGrpSpPr>
          <p:cNvPr id="261" name="Group 260"/>
          <p:cNvGrpSpPr/>
          <p:nvPr/>
        </p:nvGrpSpPr>
        <p:grpSpPr>
          <a:xfrm>
            <a:off x="533063" y="4606182"/>
            <a:ext cx="4011717" cy="1612768"/>
            <a:chOff x="533063" y="4750198"/>
            <a:chExt cx="4011717" cy="1612768"/>
          </a:xfrm>
        </p:grpSpPr>
        <p:pic>
          <p:nvPicPr>
            <p:cNvPr id="6" name="Picture 21" descr="C:\Program Files\Microsoft Office\MEDIA\CAGCAT10\j019538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082706" y="5751201"/>
              <a:ext cx="647893" cy="611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p:cNvSpPr txBox="1">
              <a:spLocks noChangeArrowheads="1"/>
            </p:cNvSpPr>
            <p:nvPr/>
          </p:nvSpPr>
          <p:spPr bwMode="auto">
            <a:xfrm>
              <a:off x="1034821" y="5762520"/>
              <a:ext cx="8996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r>
                <a:rPr kumimoji="0" lang="en-US" altLang="el-GR" sz="1200" b="0" i="0" u="none" strike="noStrike" kern="1200" cap="none" spc="0" normalizeH="0" baseline="0" noProof="0" dirty="0">
                  <a:ln>
                    <a:noFill/>
                  </a:ln>
                  <a:solidFill>
                    <a:srgbClr val="1F497D">
                      <a:lumMod val="95000"/>
                      <a:lumOff val="5000"/>
                    </a:srgbClr>
                  </a:solidFill>
                  <a:effectLst/>
                  <a:uLnTx/>
                  <a:uFillTx/>
                  <a:latin typeface="Arial" pitchFamily="34" charset="0"/>
                  <a:ea typeface="+mn-ea"/>
                  <a:cs typeface="+mn-cs"/>
                </a:rPr>
                <a:t>Local  </a:t>
              </a:r>
            </a:p>
            <a:p>
              <a:pPr marL="0" marR="0" lvl="0" indent="0" algn="r" defTabSz="914400" rtl="0" eaLnBrk="0" fontAlgn="auto" latinLnBrk="0" hangingPunct="0">
                <a:lnSpc>
                  <a:spcPct val="100000"/>
                </a:lnSpc>
                <a:spcBef>
                  <a:spcPts val="0"/>
                </a:spcBef>
                <a:spcAft>
                  <a:spcPts val="0"/>
                </a:spcAft>
                <a:buClrTx/>
                <a:buSzTx/>
                <a:buFontTx/>
                <a:buNone/>
                <a:tabLst/>
                <a:defRPr/>
              </a:pPr>
              <a:r>
                <a:rPr kumimoji="0" lang="en-US" altLang="el-GR" sz="1200" b="0" i="0" u="none" strike="noStrike" kern="1200" cap="none" spc="0" normalizeH="0" baseline="0" noProof="0" dirty="0">
                  <a:ln>
                    <a:noFill/>
                  </a:ln>
                  <a:solidFill>
                    <a:srgbClr val="1F497D">
                      <a:lumMod val="95000"/>
                      <a:lumOff val="5000"/>
                    </a:srgbClr>
                  </a:solidFill>
                  <a:effectLst/>
                  <a:uLnTx/>
                  <a:uFillTx/>
                  <a:latin typeface="Arial" pitchFamily="34" charset="0"/>
                  <a:ea typeface="+mn-ea"/>
                  <a:cs typeface="+mn-cs"/>
                </a:rPr>
                <a:t>Maintainer</a:t>
              </a:r>
              <a:endParaRPr kumimoji="0" lang="el-GR" altLang="el-GR" sz="1200" b="0" i="0" u="none" strike="noStrike" kern="1200" cap="none" spc="0" normalizeH="0" baseline="0" noProof="0" dirty="0">
                <a:ln>
                  <a:noFill/>
                </a:ln>
                <a:solidFill>
                  <a:srgbClr val="1F497D">
                    <a:lumMod val="95000"/>
                    <a:lumOff val="5000"/>
                  </a:srgbClr>
                </a:solidFill>
                <a:effectLst/>
                <a:uLnTx/>
                <a:uFillTx/>
                <a:latin typeface="Arial" pitchFamily="34" charset="0"/>
                <a:ea typeface="+mn-ea"/>
                <a:cs typeface="+mn-cs"/>
              </a:endParaRPr>
            </a:p>
          </p:txBody>
        </p:sp>
        <p:cxnSp>
          <p:nvCxnSpPr>
            <p:cNvPr id="8" name="Straight Connector 7"/>
            <p:cNvCxnSpPr/>
            <p:nvPr/>
          </p:nvCxnSpPr>
          <p:spPr>
            <a:xfrm>
              <a:off x="2059717" y="5737214"/>
              <a:ext cx="766397"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2293180" y="5446588"/>
              <a:ext cx="211015" cy="234462"/>
              <a:chOff x="1963469" y="5636898"/>
              <a:chExt cx="228600" cy="254000"/>
            </a:xfrm>
          </p:grpSpPr>
          <p:cxnSp>
            <p:nvCxnSpPr>
              <p:cNvPr id="10" name="Straight Arrow Connector 9"/>
              <p:cNvCxnSpPr/>
              <p:nvPr/>
            </p:nvCxnSpPr>
            <p:spPr bwMode="auto">
              <a:xfrm>
                <a:off x="1963469" y="5636898"/>
                <a:ext cx="0" cy="254000"/>
              </a:xfrm>
              <a:prstGeom prst="straightConnector1">
                <a:avLst/>
              </a:prstGeom>
              <a:solidFill>
                <a:schemeClr val="accent1"/>
              </a:solidFill>
              <a:ln w="38100" cap="flat" cmpd="sng" algn="ctr">
                <a:solidFill>
                  <a:schemeClr val="tx1">
                    <a:lumMod val="75000"/>
                    <a:lumOff val="25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p:nvPr/>
            </p:nvCxnSpPr>
            <p:spPr bwMode="auto">
              <a:xfrm>
                <a:off x="2192069" y="5636898"/>
                <a:ext cx="0" cy="254000"/>
              </a:xfrm>
              <a:prstGeom prst="straightConnector1">
                <a:avLst/>
              </a:prstGeom>
              <a:solidFill>
                <a:schemeClr val="accent1"/>
              </a:solidFill>
              <a:ln w="38100" cap="flat" cmpd="sng" algn="ctr">
                <a:solidFill>
                  <a:schemeClr val="tx1">
                    <a:lumMod val="75000"/>
                    <a:lumOff val="25000"/>
                  </a:schemeClr>
                </a:solidFill>
                <a:prstDash val="solid"/>
                <a:round/>
                <a:headEnd type="arrow"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2" name="TextBox 11"/>
            <p:cNvSpPr txBox="1">
              <a:spLocks noChangeArrowheads="1"/>
            </p:cNvSpPr>
            <p:nvPr/>
          </p:nvSpPr>
          <p:spPr bwMode="auto">
            <a:xfrm>
              <a:off x="533063" y="4965342"/>
              <a:ext cx="15300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r>
                <a:rPr kumimoji="0" lang="en-US" altLang="el-GR" sz="1200" b="1" i="0" u="none" strike="noStrike" kern="1200" cap="none" spc="0" normalizeH="0" baseline="0" noProof="0" dirty="0">
                  <a:ln>
                    <a:noFill/>
                  </a:ln>
                  <a:solidFill>
                    <a:srgbClr val="A50021"/>
                  </a:solidFill>
                  <a:effectLst/>
                  <a:uLnTx/>
                  <a:uFillTx/>
                  <a:latin typeface="Arial" pitchFamily="34" charset="0"/>
                  <a:ea typeface="+mn-ea"/>
                  <a:cs typeface="+mn-cs"/>
                </a:rPr>
                <a:t>Controlled</a:t>
              </a:r>
            </a:p>
            <a:p>
              <a:pPr marL="0" marR="0" lvl="0" indent="0" algn="r" defTabSz="914400" rtl="0" eaLnBrk="0" fontAlgn="auto" latinLnBrk="0" hangingPunct="0">
                <a:lnSpc>
                  <a:spcPct val="100000"/>
                </a:lnSpc>
                <a:spcBef>
                  <a:spcPts val="0"/>
                </a:spcBef>
                <a:spcAft>
                  <a:spcPts val="0"/>
                </a:spcAft>
                <a:buClrTx/>
                <a:buSzTx/>
                <a:buFontTx/>
                <a:buNone/>
                <a:tabLst/>
                <a:defRPr/>
              </a:pPr>
              <a:r>
                <a:rPr kumimoji="0" lang="en-US" altLang="el-GR" sz="1200" b="1" i="0" u="none" strike="noStrike" kern="1200" cap="none" spc="0" normalizeH="0" baseline="0" noProof="0" dirty="0">
                  <a:ln>
                    <a:noFill/>
                  </a:ln>
                  <a:solidFill>
                    <a:srgbClr val="A50021"/>
                  </a:solidFill>
                  <a:effectLst/>
                  <a:uLnTx/>
                  <a:uFillTx/>
                  <a:latin typeface="Arial" pitchFamily="34" charset="0"/>
                  <a:ea typeface="+mn-ea"/>
                  <a:cs typeface="+mn-cs"/>
                </a:rPr>
                <a:t>Vocabulary A</a:t>
              </a:r>
              <a:endParaRPr kumimoji="0" lang="el-GR" altLang="el-GR" sz="1200" b="1" i="0" u="none" strike="noStrike" kern="1200" cap="none" spc="0" normalizeH="0" baseline="0" noProof="0" dirty="0">
                <a:ln>
                  <a:noFill/>
                </a:ln>
                <a:solidFill>
                  <a:srgbClr val="A50021"/>
                </a:solidFill>
                <a:effectLst/>
                <a:uLnTx/>
                <a:uFillTx/>
                <a:latin typeface="Arial" pitchFamily="34" charset="0"/>
                <a:ea typeface="+mn-ea"/>
                <a:cs typeface="+mn-cs"/>
              </a:endParaRPr>
            </a:p>
          </p:txBody>
        </p:sp>
        <p:pic>
          <p:nvPicPr>
            <p:cNvPr id="13" name="Picture 2" descr="http://www.allegrotechindexing.com/art_02_3.gif"/>
            <p:cNvPicPr>
              <a:picLocks noChangeAspect="1" noChangeArrowheads="1"/>
            </p:cNvPicPr>
            <p:nvPr/>
          </p:nvPicPr>
          <p:blipFill rotWithShape="1">
            <a:blip r:embed="rId4"/>
            <a:srcRect r="23399"/>
            <a:stretch/>
          </p:blipFill>
          <p:spPr bwMode="auto">
            <a:xfrm>
              <a:off x="3175388" y="5021057"/>
              <a:ext cx="347296" cy="436685"/>
            </a:xfrm>
            <a:prstGeom prst="rect">
              <a:avLst/>
            </a:prstGeom>
            <a:solidFill>
              <a:schemeClr val="accent5">
                <a:lumMod val="75000"/>
                <a:alpha val="82000"/>
              </a:schemeClr>
            </a:solidFill>
          </p:spPr>
        </p:pic>
        <p:grpSp>
          <p:nvGrpSpPr>
            <p:cNvPr id="25" name="Group 24"/>
            <p:cNvGrpSpPr/>
            <p:nvPr/>
          </p:nvGrpSpPr>
          <p:grpSpPr>
            <a:xfrm>
              <a:off x="2047224" y="5043923"/>
              <a:ext cx="619818" cy="420314"/>
              <a:chOff x="7875123" y="2667000"/>
              <a:chExt cx="385248" cy="609600"/>
            </a:xfrm>
            <a:solidFill>
              <a:srgbClr val="A50021">
                <a:alpha val="74000"/>
              </a:srgbClr>
            </a:solidFill>
          </p:grpSpPr>
          <p:sp>
            <p:nvSpPr>
              <p:cNvPr id="26" name="Flowchart: Process 25"/>
              <p:cNvSpPr/>
              <p:nvPr/>
            </p:nvSpPr>
            <p:spPr bwMode="auto">
              <a:xfrm>
                <a:off x="7875123" y="2667000"/>
                <a:ext cx="385248" cy="609600"/>
              </a:xfrm>
              <a:prstGeom prst="flowChartProcess">
                <a:avLst/>
              </a:prstGeom>
              <a:grpFill/>
              <a:ln w="9525" cap="flat" cmpd="sng" algn="ctr">
                <a:solidFill>
                  <a:schemeClr val="tx1">
                    <a:lumMod val="75000"/>
                    <a:lumOff val="25000"/>
                  </a:schemeClr>
                </a:solidFill>
                <a:prstDash val="solid"/>
                <a:round/>
                <a:headEnd type="none" w="med" len="med"/>
                <a:tailEnd type="none" w="med" len="med"/>
              </a:ln>
              <a:effectLst/>
              <a:ex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l-GR" sz="1400" b="0" i="0" u="none" strike="noStrike" kern="1200" cap="none" spc="0" normalizeH="0" baseline="0" noProof="0">
                  <a:ln>
                    <a:noFill/>
                  </a:ln>
                  <a:solidFill>
                    <a:srgbClr val="292929"/>
                  </a:solidFill>
                  <a:effectLst/>
                  <a:uLnTx/>
                  <a:uFillTx/>
                  <a:latin typeface="Calibri"/>
                  <a:ea typeface="+mn-ea"/>
                  <a:cs typeface="+mn-cs"/>
                </a:endParaRPr>
              </a:p>
            </p:txBody>
          </p:sp>
          <p:cxnSp>
            <p:nvCxnSpPr>
              <p:cNvPr id="27" name="Straight Connector 26"/>
              <p:cNvCxnSpPr/>
              <p:nvPr/>
            </p:nvCxnSpPr>
            <p:spPr bwMode="auto">
              <a:xfrm>
                <a:off x="7875123" y="2819400"/>
                <a:ext cx="385248" cy="0"/>
              </a:xfrm>
              <a:prstGeom prst="line">
                <a:avLst/>
              </a:prstGeom>
              <a:grpFill/>
              <a:ln w="9525"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p:nvPr/>
            </p:nvCxnSpPr>
            <p:spPr bwMode="auto">
              <a:xfrm>
                <a:off x="7875123" y="2971800"/>
                <a:ext cx="385248" cy="0"/>
              </a:xfrm>
              <a:prstGeom prst="line">
                <a:avLst/>
              </a:prstGeom>
              <a:grpFill/>
              <a:ln w="9525"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p:nvPr/>
            </p:nvCxnSpPr>
            <p:spPr bwMode="auto">
              <a:xfrm>
                <a:off x="7875123" y="3124200"/>
                <a:ext cx="385248" cy="0"/>
              </a:xfrm>
              <a:prstGeom prst="line">
                <a:avLst/>
              </a:prstGeom>
              <a:grpFill/>
              <a:ln w="9525"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6" name="TextBox 259"/>
            <p:cNvSpPr txBox="1">
              <a:spLocks noChangeArrowheads="1"/>
            </p:cNvSpPr>
            <p:nvPr/>
          </p:nvSpPr>
          <p:spPr bwMode="auto">
            <a:xfrm>
              <a:off x="2947056" y="5623560"/>
              <a:ext cx="15977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l-GR" sz="1200" b="1" i="0" u="none" strike="noStrike" kern="1200" cap="none" spc="0" normalizeH="0" baseline="0" noProof="0" dirty="0">
                  <a:ln>
                    <a:noFill/>
                  </a:ln>
                  <a:solidFill>
                    <a:srgbClr val="A50021"/>
                  </a:solidFill>
                  <a:effectLst/>
                  <a:uLnTx/>
                  <a:uFillTx/>
                  <a:latin typeface="Arial" pitchFamily="34" charset="0"/>
                  <a:ea typeface="+mn-ea"/>
                  <a:cs typeface="+mn-cs"/>
                </a:rPr>
                <a:t>Local </a:t>
              </a:r>
              <a:r>
                <a:rPr kumimoji="0" lang="en-US" altLang="el-GR" sz="1200" b="1" i="0" u="none" strike="noStrike" kern="1200" cap="none" spc="0" normalizeH="0" baseline="0" noProof="0" dirty="0" smtClean="0">
                  <a:ln>
                    <a:noFill/>
                  </a:ln>
                  <a:solidFill>
                    <a:srgbClr val="A50021"/>
                  </a:solidFill>
                  <a:effectLst/>
                  <a:uLnTx/>
                  <a:uFillTx/>
                  <a:latin typeface="Arial" pitchFamily="34" charset="0"/>
                  <a:ea typeface="+mn-ea"/>
                  <a:cs typeface="+mn-cs"/>
                </a:rPr>
                <a:t/>
              </a:r>
              <a:br>
                <a:rPr kumimoji="0" lang="en-US" altLang="el-GR" sz="1200" b="1" i="0" u="none" strike="noStrike" kern="1200" cap="none" spc="0" normalizeH="0" baseline="0" noProof="0" dirty="0" smtClean="0">
                  <a:ln>
                    <a:noFill/>
                  </a:ln>
                  <a:solidFill>
                    <a:srgbClr val="A50021"/>
                  </a:solidFill>
                  <a:effectLst/>
                  <a:uLnTx/>
                  <a:uFillTx/>
                  <a:latin typeface="Arial" pitchFamily="34" charset="0"/>
                  <a:ea typeface="+mn-ea"/>
                  <a:cs typeface="+mn-cs"/>
                </a:rPr>
              </a:br>
              <a:r>
                <a:rPr kumimoji="0" lang="en-US" altLang="el-GR" sz="1200" b="1" i="0" u="none" strike="noStrike" kern="1200" cap="none" spc="0" normalizeH="0" baseline="0" noProof="0" dirty="0" smtClean="0">
                  <a:ln>
                    <a:noFill/>
                  </a:ln>
                  <a:solidFill>
                    <a:srgbClr val="A50021"/>
                  </a:solidFill>
                  <a:effectLst/>
                  <a:uLnTx/>
                  <a:uFillTx/>
                  <a:latin typeface="Arial" pitchFamily="34" charset="0"/>
                  <a:ea typeface="+mn-ea"/>
                  <a:cs typeface="+mn-cs"/>
                </a:rPr>
                <a:t>Thesaurus </a:t>
              </a:r>
              <a:r>
                <a:rPr kumimoji="0" lang="en-US" altLang="el-GR" sz="1200" b="1" i="0" u="none" strike="noStrike" kern="1200" cap="none" spc="0" normalizeH="0" baseline="0" noProof="0" dirty="0">
                  <a:ln>
                    <a:noFill/>
                  </a:ln>
                  <a:solidFill>
                    <a:srgbClr val="A50021"/>
                  </a:solidFill>
                  <a:effectLst/>
                  <a:uLnTx/>
                  <a:uFillTx/>
                  <a:latin typeface="Arial" pitchFamily="34" charset="0"/>
                  <a:ea typeface="+mn-ea"/>
                  <a:cs typeface="+mn-cs"/>
                </a:rPr>
                <a:t>A</a:t>
              </a:r>
              <a:endParaRPr kumimoji="0" lang="el-GR" altLang="el-GR" sz="1200" b="1" i="0" u="none" strike="noStrike" kern="1200" cap="none" spc="0" normalizeH="0" baseline="0" noProof="0" dirty="0">
                <a:ln>
                  <a:noFill/>
                </a:ln>
                <a:solidFill>
                  <a:srgbClr val="A50021"/>
                </a:solidFill>
                <a:effectLst/>
                <a:uLnTx/>
                <a:uFillTx/>
                <a:latin typeface="Arial" pitchFamily="34" charset="0"/>
                <a:ea typeface="+mn-ea"/>
                <a:cs typeface="+mn-cs"/>
              </a:endParaRPr>
            </a:p>
          </p:txBody>
        </p:sp>
        <p:sp>
          <p:nvSpPr>
            <p:cNvPr id="37" name="Right Arrow 36"/>
            <p:cNvSpPr/>
            <p:nvPr/>
          </p:nvSpPr>
          <p:spPr bwMode="auto">
            <a:xfrm rot="16200000" flipV="1">
              <a:off x="3587579" y="5094629"/>
              <a:ext cx="971550" cy="282687"/>
            </a:xfrm>
            <a:prstGeom prst="rightArrow">
              <a:avLst/>
            </a:prstGeom>
            <a:solidFill>
              <a:srgbClr val="A50021">
                <a:alpha val="70000"/>
              </a:srgbClr>
            </a:solidFill>
            <a:ln w="9525" cap="flat" cmpd="sng" algn="ctr">
              <a:solidFill>
                <a:schemeClr val="tx1">
                  <a:lumMod val="25000"/>
                  <a:lumOff val="75000"/>
                </a:schemeClr>
              </a:solidFill>
              <a:prstDash val="solid"/>
              <a:round/>
              <a:headEnd type="none" w="med" len="med"/>
              <a:tailEnd type="none" w="med" len="med"/>
            </a:ln>
            <a:effectLs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l-GR" altLang="el-GR" sz="1400" b="0" i="0" u="none" strike="noStrike" kern="1200" cap="none" spc="0" normalizeH="0" baseline="0" noProof="0">
                <a:ln>
                  <a:noFill/>
                </a:ln>
                <a:solidFill>
                  <a:srgbClr val="292929"/>
                </a:solidFill>
                <a:effectLst/>
                <a:uLnTx/>
                <a:uFillTx/>
                <a:latin typeface="Arial" pitchFamily="34" charset="0"/>
                <a:ea typeface="+mn-ea"/>
                <a:cs typeface="+mn-cs"/>
              </a:endParaRPr>
            </a:p>
          </p:txBody>
        </p:sp>
        <p:sp>
          <p:nvSpPr>
            <p:cNvPr id="39" name="Isosceles Triangle 38"/>
            <p:cNvSpPr/>
            <p:nvPr/>
          </p:nvSpPr>
          <p:spPr bwMode="auto">
            <a:xfrm>
              <a:off x="2920140" y="4796251"/>
              <a:ext cx="936179" cy="728297"/>
            </a:xfrm>
            <a:prstGeom prst="triangle">
              <a:avLst/>
            </a:prstGeom>
            <a:solidFill>
              <a:schemeClr val="accent5">
                <a:lumMod val="75000"/>
                <a:alpha val="61000"/>
              </a:schemeClr>
            </a:solidFill>
            <a:ln w="9525" cap="flat" cmpd="sng" algn="ctr">
              <a:solidFill>
                <a:schemeClr val="tx1"/>
              </a:solidFill>
              <a:prstDash val="solid"/>
              <a:round/>
              <a:headEnd type="none" w="med" len="med"/>
              <a:tailEnd type="none" w="med" len="med"/>
            </a:ln>
            <a:effectLs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l-GR" altLang="el-GR" sz="1400" b="0" i="0" u="none" strike="noStrike" kern="1200" cap="none" spc="0" normalizeH="0" baseline="0" noProof="0">
                <a:ln>
                  <a:noFill/>
                </a:ln>
                <a:solidFill>
                  <a:srgbClr val="292929"/>
                </a:solidFill>
                <a:effectLst/>
                <a:uLnTx/>
                <a:uFillTx/>
                <a:latin typeface="Arial" pitchFamily="34" charset="0"/>
                <a:ea typeface="+mn-ea"/>
                <a:cs typeface="+mn-cs"/>
              </a:endParaRPr>
            </a:p>
          </p:txBody>
        </p:sp>
        <p:cxnSp>
          <p:nvCxnSpPr>
            <p:cNvPr id="40" name="Curved Connector 39"/>
            <p:cNvCxnSpPr>
              <a:stCxn id="39" idx="1"/>
              <a:endCxn id="26" idx="3"/>
            </p:cNvCxnSpPr>
            <p:nvPr/>
          </p:nvCxnSpPr>
          <p:spPr bwMode="auto">
            <a:xfrm rot="10800000" flipV="1">
              <a:off x="2667043" y="5160400"/>
              <a:ext cx="487143" cy="93680"/>
            </a:xfrm>
            <a:prstGeom prst="curvedConnector3">
              <a:avLst>
                <a:gd name="adj1" fmla="val 50000"/>
              </a:avLst>
            </a:prstGeom>
            <a:noFill/>
            <a:ln w="57150" cap="flat" cmpd="sng" algn="ctr">
              <a:solidFill>
                <a:srgbClr val="CC0066">
                  <a:alpha val="70000"/>
                </a:srgbClr>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62" name="Group 261"/>
          <p:cNvGrpSpPr/>
          <p:nvPr/>
        </p:nvGrpSpPr>
        <p:grpSpPr>
          <a:xfrm>
            <a:off x="4969217" y="4629297"/>
            <a:ext cx="3954053" cy="1685304"/>
            <a:chOff x="4969217" y="4773313"/>
            <a:chExt cx="3954053" cy="1685304"/>
          </a:xfrm>
        </p:grpSpPr>
        <p:pic>
          <p:nvPicPr>
            <p:cNvPr id="15" name="Picture 21" descr="C:\Program Files\Microsoft Office\MEDIA\CAGCAT10\j019538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2497" y="5893128"/>
              <a:ext cx="600508" cy="56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74"/>
            <p:cNvSpPr txBox="1">
              <a:spLocks noChangeArrowheads="1"/>
            </p:cNvSpPr>
            <p:nvPr/>
          </p:nvSpPr>
          <p:spPr bwMode="auto">
            <a:xfrm>
              <a:off x="7097052" y="5829862"/>
              <a:ext cx="8996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l-GR" sz="1200" b="0" i="0" u="none" strike="noStrike" kern="1200" cap="none" spc="0" normalizeH="0" baseline="0" noProof="0" dirty="0">
                  <a:ln>
                    <a:noFill/>
                  </a:ln>
                  <a:solidFill>
                    <a:srgbClr val="1F497D">
                      <a:lumMod val="95000"/>
                      <a:lumOff val="5000"/>
                    </a:srgbClr>
                  </a:solidFill>
                  <a:effectLst/>
                  <a:uLnTx/>
                  <a:uFillTx/>
                  <a:latin typeface="Arial" pitchFamily="34" charset="0"/>
                  <a:ea typeface="+mn-ea"/>
                  <a:cs typeface="+mn-cs"/>
                </a:rPr>
                <a:t>Local</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l-GR" sz="1200" b="0" i="0" u="none" strike="noStrike" kern="1200" cap="none" spc="0" normalizeH="0" baseline="0" noProof="0" dirty="0">
                  <a:ln>
                    <a:noFill/>
                  </a:ln>
                  <a:solidFill>
                    <a:srgbClr val="1F497D">
                      <a:lumMod val="95000"/>
                      <a:lumOff val="5000"/>
                    </a:srgbClr>
                  </a:solidFill>
                  <a:effectLst/>
                  <a:uLnTx/>
                  <a:uFillTx/>
                  <a:latin typeface="Arial" pitchFamily="34" charset="0"/>
                  <a:ea typeface="+mn-ea"/>
                  <a:cs typeface="+mn-cs"/>
                </a:rPr>
                <a:t>Maintainer</a:t>
              </a:r>
              <a:endParaRPr kumimoji="0" lang="el-GR" altLang="el-GR" sz="1200" b="0" i="0" u="none" strike="noStrike" kern="1200" cap="none" spc="0" normalizeH="0" baseline="0" noProof="0" dirty="0">
                <a:ln>
                  <a:noFill/>
                </a:ln>
                <a:solidFill>
                  <a:srgbClr val="1F497D">
                    <a:lumMod val="95000"/>
                    <a:lumOff val="5000"/>
                  </a:srgbClr>
                </a:solidFill>
                <a:effectLst/>
                <a:uLnTx/>
                <a:uFillTx/>
                <a:latin typeface="Arial" pitchFamily="34" charset="0"/>
                <a:ea typeface="+mn-ea"/>
                <a:cs typeface="+mn-cs"/>
              </a:endParaRPr>
            </a:p>
          </p:txBody>
        </p:sp>
        <p:grpSp>
          <p:nvGrpSpPr>
            <p:cNvPr id="17" name="Group 58376"/>
            <p:cNvGrpSpPr>
              <a:grpSpLocks/>
            </p:cNvGrpSpPr>
            <p:nvPr/>
          </p:nvGrpSpPr>
          <p:grpSpPr bwMode="auto">
            <a:xfrm>
              <a:off x="5323041" y="4806899"/>
              <a:ext cx="914400" cy="611066"/>
              <a:chOff x="4644922" y="3048372"/>
              <a:chExt cx="1362694" cy="1480366"/>
            </a:xfrm>
          </p:grpSpPr>
          <p:pic>
            <p:nvPicPr>
              <p:cNvPr id="18" name="Picture 2" descr="http://www.allegrotechindexing.com/art_02_3.gif"/>
              <p:cNvPicPr>
                <a:picLocks noChangeAspect="1" noChangeArrowheads="1"/>
              </p:cNvPicPr>
              <p:nvPr/>
            </p:nvPicPr>
            <p:blipFill>
              <a:blip r:embed="rId5" cstate="print">
                <a:extLst>
                  <a:ext uri="{28A0092B-C50C-407E-A947-70E740481C1C}">
                    <a14:useLocalDpi xmlns:a14="http://schemas.microsoft.com/office/drawing/2010/main" val="0"/>
                  </a:ext>
                </a:extLst>
              </a:blip>
              <a:srcRect r="23399"/>
              <a:stretch>
                <a:fillRect/>
              </a:stretch>
            </p:blipFill>
            <p:spPr bwMode="auto">
              <a:xfrm>
                <a:off x="5086862" y="3613799"/>
                <a:ext cx="555171" cy="76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Isosceles Triangle 77"/>
              <p:cNvSpPr>
                <a:spLocks noChangeArrowheads="1"/>
              </p:cNvSpPr>
              <p:nvPr/>
            </p:nvSpPr>
            <p:spPr bwMode="auto">
              <a:xfrm>
                <a:off x="4644922" y="3048372"/>
                <a:ext cx="1362694" cy="1480366"/>
              </a:xfrm>
              <a:prstGeom prst="triangle">
                <a:avLst>
                  <a:gd name="adj" fmla="val 50000"/>
                </a:avLst>
              </a:prstGeom>
              <a:solidFill>
                <a:srgbClr val="C6FEE3">
                  <a:alpha val="52156"/>
                </a:srgbClr>
              </a:solidFill>
              <a:ln w="9525" algn="ctr">
                <a:solidFill>
                  <a:schemeClr val="tx1"/>
                </a:solidFill>
                <a:round/>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l-GR" altLang="el-GR" sz="1400" b="0" i="0" u="none" strike="noStrike" kern="1200" cap="none" spc="0" normalizeH="0" baseline="0" noProof="0">
                  <a:ln>
                    <a:noFill/>
                  </a:ln>
                  <a:solidFill>
                    <a:srgbClr val="292929"/>
                  </a:solidFill>
                  <a:effectLst/>
                  <a:uLnTx/>
                  <a:uFillTx/>
                  <a:latin typeface="Arial" pitchFamily="34" charset="0"/>
                  <a:ea typeface="+mn-ea"/>
                  <a:cs typeface="+mn-cs"/>
                </a:endParaRPr>
              </a:p>
            </p:txBody>
          </p:sp>
        </p:grpSp>
        <p:cxnSp>
          <p:nvCxnSpPr>
            <p:cNvPr id="20" name="Straight Connector 19"/>
            <p:cNvCxnSpPr/>
            <p:nvPr/>
          </p:nvCxnSpPr>
          <p:spPr>
            <a:xfrm>
              <a:off x="6426445" y="5854393"/>
              <a:ext cx="652097"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6673743" y="5504705"/>
              <a:ext cx="211015" cy="267711"/>
              <a:chOff x="6858000" y="5760203"/>
              <a:chExt cx="228600" cy="290020"/>
            </a:xfrm>
          </p:grpSpPr>
          <p:cxnSp>
            <p:nvCxnSpPr>
              <p:cNvPr id="22" name="Straight Arrow Connector 21"/>
              <p:cNvCxnSpPr/>
              <p:nvPr/>
            </p:nvCxnSpPr>
            <p:spPr bwMode="auto">
              <a:xfrm>
                <a:off x="6858000" y="5760203"/>
                <a:ext cx="0" cy="290020"/>
              </a:xfrm>
              <a:prstGeom prst="straightConnector1">
                <a:avLst/>
              </a:prstGeom>
              <a:solidFill>
                <a:schemeClr val="accent1"/>
              </a:solidFill>
              <a:ln w="38100" cap="flat" cmpd="sng" algn="ctr">
                <a:solidFill>
                  <a:schemeClr val="tx1">
                    <a:lumMod val="75000"/>
                    <a:lumOff val="25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p:nvPr/>
            </p:nvCxnSpPr>
            <p:spPr bwMode="auto">
              <a:xfrm>
                <a:off x="7086600" y="5760203"/>
                <a:ext cx="0" cy="290020"/>
              </a:xfrm>
              <a:prstGeom prst="straightConnector1">
                <a:avLst/>
              </a:prstGeom>
              <a:solidFill>
                <a:schemeClr val="accent1"/>
              </a:solidFill>
              <a:ln w="38100" cap="flat" cmpd="sng" algn="ctr">
                <a:solidFill>
                  <a:schemeClr val="tx1">
                    <a:lumMod val="75000"/>
                    <a:lumOff val="25000"/>
                  </a:schemeClr>
                </a:solidFill>
                <a:prstDash val="solid"/>
                <a:round/>
                <a:headEnd type="arrow"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4" name="TextBox 86"/>
            <p:cNvSpPr txBox="1">
              <a:spLocks noChangeArrowheads="1"/>
            </p:cNvSpPr>
            <p:nvPr/>
          </p:nvSpPr>
          <p:spPr bwMode="auto">
            <a:xfrm>
              <a:off x="7119894" y="4943124"/>
              <a:ext cx="18033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l-GR" sz="1200" b="1" i="0" u="none" strike="noStrike" kern="1200" cap="none" spc="0" normalizeH="0" baseline="0" noProof="0" dirty="0">
                  <a:ln>
                    <a:noFill/>
                  </a:ln>
                  <a:solidFill>
                    <a:srgbClr val="0070C0"/>
                  </a:solidFill>
                  <a:effectLst/>
                  <a:uLnTx/>
                  <a:uFillTx/>
                  <a:latin typeface="Arial" pitchFamily="34" charset="0"/>
                  <a:ea typeface="+mn-ea"/>
                  <a:cs typeface="+mn-cs"/>
                </a:rPr>
                <a:t>Controlled</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l-GR" sz="1200" b="1" i="0" u="none" strike="noStrike" kern="1200" cap="none" spc="0" normalizeH="0" baseline="0" noProof="0" dirty="0">
                  <a:ln>
                    <a:noFill/>
                  </a:ln>
                  <a:solidFill>
                    <a:srgbClr val="0070C0"/>
                  </a:solidFill>
                  <a:effectLst/>
                  <a:uLnTx/>
                  <a:uFillTx/>
                  <a:latin typeface="Arial" pitchFamily="34" charset="0"/>
                  <a:ea typeface="+mn-ea"/>
                  <a:cs typeface="+mn-cs"/>
                </a:rPr>
                <a:t>Vocabulary  B</a:t>
              </a:r>
              <a:endParaRPr kumimoji="0" lang="el-GR" altLang="el-GR" sz="1200" b="1" i="0" u="none" strike="noStrike" kern="1200" cap="none" spc="0" normalizeH="0" baseline="0" noProof="0" dirty="0">
                <a:ln>
                  <a:noFill/>
                </a:ln>
                <a:solidFill>
                  <a:srgbClr val="0070C0"/>
                </a:solidFill>
                <a:effectLst/>
                <a:uLnTx/>
                <a:uFillTx/>
                <a:latin typeface="Arial" pitchFamily="34" charset="0"/>
                <a:ea typeface="+mn-ea"/>
                <a:cs typeface="+mn-cs"/>
              </a:endParaRPr>
            </a:p>
          </p:txBody>
        </p:sp>
        <p:grpSp>
          <p:nvGrpSpPr>
            <p:cNvPr id="30" name="Group 29"/>
            <p:cNvGrpSpPr/>
            <p:nvPr/>
          </p:nvGrpSpPr>
          <p:grpSpPr>
            <a:xfrm>
              <a:off x="6492497" y="4996180"/>
              <a:ext cx="617359" cy="465007"/>
              <a:chOff x="7875123" y="2667000"/>
              <a:chExt cx="385248" cy="609600"/>
            </a:xfrm>
            <a:solidFill>
              <a:srgbClr val="0070C0">
                <a:alpha val="81000"/>
              </a:srgbClr>
            </a:solidFill>
          </p:grpSpPr>
          <p:sp>
            <p:nvSpPr>
              <p:cNvPr id="31" name="Flowchart: Process 30"/>
              <p:cNvSpPr/>
              <p:nvPr/>
            </p:nvSpPr>
            <p:spPr bwMode="auto">
              <a:xfrm>
                <a:off x="7875123" y="2667000"/>
                <a:ext cx="385248" cy="609600"/>
              </a:xfrm>
              <a:prstGeom prst="flowChartProcess">
                <a:avLst/>
              </a:prstGeom>
              <a:grpFill/>
              <a:ln w="9525" cap="flat" cmpd="sng" algn="ctr">
                <a:solidFill>
                  <a:schemeClr val="tx1">
                    <a:lumMod val="75000"/>
                    <a:lumOff val="25000"/>
                  </a:schemeClr>
                </a:solidFill>
                <a:prstDash val="solid"/>
                <a:round/>
                <a:headEnd type="none" w="med" len="med"/>
                <a:tailEnd type="none" w="med" len="med"/>
              </a:ln>
              <a:effectLst/>
              <a:ex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l-GR" sz="1400" b="0" i="0" u="none" strike="noStrike" kern="1200" cap="none" spc="0" normalizeH="0" baseline="0" noProof="0">
                  <a:ln>
                    <a:noFill/>
                  </a:ln>
                  <a:solidFill>
                    <a:srgbClr val="292929"/>
                  </a:solidFill>
                  <a:effectLst/>
                  <a:uLnTx/>
                  <a:uFillTx/>
                  <a:latin typeface="Calibri"/>
                  <a:ea typeface="+mn-ea"/>
                  <a:cs typeface="+mn-cs"/>
                </a:endParaRPr>
              </a:p>
            </p:txBody>
          </p:sp>
          <p:cxnSp>
            <p:nvCxnSpPr>
              <p:cNvPr id="32" name="Straight Connector 31"/>
              <p:cNvCxnSpPr/>
              <p:nvPr/>
            </p:nvCxnSpPr>
            <p:spPr bwMode="auto">
              <a:xfrm>
                <a:off x="7875123" y="2819400"/>
                <a:ext cx="385248" cy="0"/>
              </a:xfrm>
              <a:prstGeom prst="line">
                <a:avLst/>
              </a:prstGeom>
              <a:grpFill/>
              <a:ln w="9525"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p:cNvCxnSpPr/>
              <p:nvPr/>
            </p:nvCxnSpPr>
            <p:spPr bwMode="auto">
              <a:xfrm>
                <a:off x="7875123" y="2971800"/>
                <a:ext cx="385248" cy="0"/>
              </a:xfrm>
              <a:prstGeom prst="line">
                <a:avLst/>
              </a:prstGeom>
              <a:grpFill/>
              <a:ln w="9525"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p:nvPr/>
            </p:nvCxnSpPr>
            <p:spPr bwMode="auto">
              <a:xfrm>
                <a:off x="7875123" y="3124200"/>
                <a:ext cx="385248" cy="0"/>
              </a:xfrm>
              <a:prstGeom prst="line">
                <a:avLst/>
              </a:prstGeom>
              <a:grpFill/>
              <a:ln w="9525"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5" name="TextBox 258"/>
            <p:cNvSpPr txBox="1">
              <a:spLocks noChangeArrowheads="1"/>
            </p:cNvSpPr>
            <p:nvPr/>
          </p:nvSpPr>
          <p:spPr bwMode="auto">
            <a:xfrm>
              <a:off x="5254748" y="5359159"/>
              <a:ext cx="13932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l-GR" sz="1200" b="1" i="0" u="none" strike="noStrike" kern="1200" cap="none" spc="0" normalizeH="0" baseline="0" noProof="0" dirty="0">
                  <a:ln>
                    <a:noFill/>
                  </a:ln>
                  <a:solidFill>
                    <a:srgbClr val="0070C0"/>
                  </a:solidFill>
                  <a:effectLst/>
                  <a:uLnTx/>
                  <a:uFillTx/>
                  <a:latin typeface="Arial" pitchFamily="34" charset="0"/>
                  <a:ea typeface="+mn-ea"/>
                  <a:cs typeface="+mn-cs"/>
                </a:rPr>
                <a:t>Local Thesaurus B</a:t>
              </a:r>
              <a:endParaRPr kumimoji="0" lang="el-GR" altLang="el-GR" sz="1200" b="1" i="0" u="none" strike="noStrike" kern="1200" cap="none" spc="0" normalizeH="0" baseline="0" noProof="0" dirty="0">
                <a:ln>
                  <a:noFill/>
                </a:ln>
                <a:solidFill>
                  <a:srgbClr val="0070C0"/>
                </a:solidFill>
                <a:effectLst/>
                <a:uLnTx/>
                <a:uFillTx/>
                <a:latin typeface="Arial" pitchFamily="34" charset="0"/>
                <a:ea typeface="+mn-ea"/>
                <a:cs typeface="+mn-cs"/>
              </a:endParaRPr>
            </a:p>
          </p:txBody>
        </p:sp>
        <p:sp>
          <p:nvSpPr>
            <p:cNvPr id="38" name="Right Arrow 263"/>
            <p:cNvSpPr>
              <a:spLocks noChangeArrowheads="1"/>
            </p:cNvSpPr>
            <p:nvPr/>
          </p:nvSpPr>
          <p:spPr bwMode="auto">
            <a:xfrm rot="16200000">
              <a:off x="4614148" y="5128382"/>
              <a:ext cx="993531" cy="283393"/>
            </a:xfrm>
            <a:prstGeom prst="rightArrow">
              <a:avLst>
                <a:gd name="adj1" fmla="val 50000"/>
                <a:gd name="adj2" fmla="val 49777"/>
              </a:avLst>
            </a:prstGeom>
            <a:solidFill>
              <a:srgbClr val="0070C0">
                <a:alpha val="70000"/>
              </a:srgbClr>
            </a:solidFill>
            <a:ln w="9525" algn="ctr">
              <a:solidFill>
                <a:srgbClr val="A6D9F8"/>
              </a:solidFill>
              <a:round/>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l-GR" altLang="el-GR" sz="1400" b="0" i="0" u="none" strike="noStrike" kern="1200" cap="none" spc="0" normalizeH="0" baseline="0" noProof="0">
                <a:ln>
                  <a:noFill/>
                </a:ln>
                <a:solidFill>
                  <a:srgbClr val="292929"/>
                </a:solidFill>
                <a:effectLst/>
                <a:uLnTx/>
                <a:uFillTx/>
                <a:latin typeface="Arial" pitchFamily="34" charset="0"/>
                <a:ea typeface="+mn-ea"/>
                <a:cs typeface="+mn-cs"/>
              </a:endParaRPr>
            </a:p>
          </p:txBody>
        </p:sp>
        <p:cxnSp>
          <p:nvCxnSpPr>
            <p:cNvPr id="41" name="Curved Connector 40"/>
            <p:cNvCxnSpPr>
              <a:stCxn id="31" idx="1"/>
              <a:endCxn id="19" idx="5"/>
            </p:cNvCxnSpPr>
            <p:nvPr/>
          </p:nvCxnSpPr>
          <p:spPr bwMode="auto">
            <a:xfrm rot="10800000">
              <a:off x="6008841" y="5112432"/>
              <a:ext cx="483656" cy="116252"/>
            </a:xfrm>
            <a:prstGeom prst="curvedConnector3">
              <a:avLst>
                <a:gd name="adj1" fmla="val 50000"/>
              </a:avLst>
            </a:prstGeom>
            <a:noFill/>
            <a:ln w="57150" cap="flat" cmpd="sng" algn="ctr">
              <a:solidFill>
                <a:srgbClr val="0066FF">
                  <a:alpha val="70000"/>
                </a:srgbClr>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20" name="Straight Connector 158"/>
          <p:cNvCxnSpPr>
            <a:cxnSpLocks noChangeShapeType="1"/>
          </p:cNvCxnSpPr>
          <p:nvPr/>
        </p:nvCxnSpPr>
        <p:spPr bwMode="auto">
          <a:xfrm>
            <a:off x="4589645" y="1124744"/>
            <a:ext cx="40201" cy="5112568"/>
          </a:xfrm>
          <a:prstGeom prst="line">
            <a:avLst/>
          </a:prstGeom>
          <a:noFill/>
          <a:ln w="57150" algn="ctr">
            <a:solidFill>
              <a:schemeClr val="tx1">
                <a:alpha val="58823"/>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65" name="Group 264"/>
          <p:cNvGrpSpPr/>
          <p:nvPr/>
        </p:nvGrpSpPr>
        <p:grpSpPr>
          <a:xfrm>
            <a:off x="4593131" y="1312536"/>
            <a:ext cx="4546562" cy="3211677"/>
            <a:chOff x="4593131" y="1456552"/>
            <a:chExt cx="4546562" cy="3211677"/>
          </a:xfrm>
        </p:grpSpPr>
        <p:grpSp>
          <p:nvGrpSpPr>
            <p:cNvPr id="154" name="Group 342"/>
            <p:cNvGrpSpPr>
              <a:grpSpLocks/>
            </p:cNvGrpSpPr>
            <p:nvPr/>
          </p:nvGrpSpPr>
          <p:grpSpPr bwMode="auto">
            <a:xfrm>
              <a:off x="5172715" y="3220284"/>
              <a:ext cx="1600200" cy="1447945"/>
              <a:chOff x="4800600" y="1358900"/>
              <a:chExt cx="1867967" cy="2227203"/>
            </a:xfrm>
          </p:grpSpPr>
          <p:sp>
            <p:nvSpPr>
              <p:cNvPr id="155" name="Isosceles Triangle 172"/>
              <p:cNvSpPr>
                <a:spLocks noChangeArrowheads="1"/>
              </p:cNvSpPr>
              <p:nvPr/>
            </p:nvSpPr>
            <p:spPr bwMode="auto">
              <a:xfrm>
                <a:off x="4800600" y="1358900"/>
                <a:ext cx="1867967" cy="2160547"/>
              </a:xfrm>
              <a:prstGeom prst="triangle">
                <a:avLst>
                  <a:gd name="adj"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l-GR" altLang="el-GR" sz="1400" b="0" i="0" u="none" strike="noStrike" kern="1200" cap="none" spc="0" normalizeH="0" baseline="0" noProof="0">
                  <a:ln>
                    <a:noFill/>
                  </a:ln>
                  <a:solidFill>
                    <a:srgbClr val="292929"/>
                  </a:solidFill>
                  <a:effectLst/>
                  <a:uLnTx/>
                  <a:uFillTx/>
                  <a:latin typeface="Arial" pitchFamily="34" charset="0"/>
                  <a:ea typeface="+mn-ea"/>
                  <a:cs typeface="+mn-cs"/>
                </a:endParaRPr>
              </a:p>
            </p:txBody>
          </p:sp>
          <p:sp>
            <p:nvSpPr>
              <p:cNvPr id="156" name="Rectangle 173"/>
              <p:cNvSpPr>
                <a:spLocks noChangeArrowheads="1"/>
              </p:cNvSpPr>
              <p:nvPr/>
            </p:nvSpPr>
            <p:spPr bwMode="auto">
              <a:xfrm>
                <a:off x="4841903" y="3183699"/>
                <a:ext cx="1789112" cy="40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l-GR" sz="1100" b="0" i="0" u="none" strike="noStrike" kern="1200" cap="none" spc="0" normalizeH="0" baseline="0" noProof="0" dirty="0">
                    <a:ln>
                      <a:noFill/>
                    </a:ln>
                    <a:solidFill>
                      <a:srgbClr val="292929"/>
                    </a:solidFill>
                    <a:effectLst/>
                    <a:uLnTx/>
                    <a:uFillTx/>
                    <a:latin typeface="Arial" pitchFamily="34" charset="0"/>
                    <a:ea typeface="+mn-ea"/>
                    <a:cs typeface="+mn-cs"/>
                  </a:rPr>
                  <a:t>Physical Objects</a:t>
                </a:r>
                <a:endParaRPr kumimoji="0" lang="el-GR" altLang="el-GR" sz="1100" b="0" i="0" u="none" strike="noStrike" kern="1200" cap="none" spc="0" normalizeH="0" baseline="0" noProof="0" dirty="0">
                  <a:ln>
                    <a:noFill/>
                  </a:ln>
                  <a:solidFill>
                    <a:srgbClr val="292929"/>
                  </a:solidFill>
                  <a:effectLst/>
                  <a:uLnTx/>
                  <a:uFillTx/>
                  <a:latin typeface="Arial" pitchFamily="34" charset="0"/>
                  <a:ea typeface="+mn-ea"/>
                  <a:cs typeface="+mn-cs"/>
                </a:endParaRPr>
              </a:p>
            </p:txBody>
          </p:sp>
          <p:grpSp>
            <p:nvGrpSpPr>
              <p:cNvPr id="157" name="Group 156"/>
              <p:cNvGrpSpPr/>
              <p:nvPr/>
            </p:nvGrpSpPr>
            <p:grpSpPr>
              <a:xfrm>
                <a:off x="5587856" y="1512492"/>
                <a:ext cx="324576" cy="422216"/>
                <a:chOff x="8268678" y="2972180"/>
                <a:chExt cx="265722" cy="230832"/>
              </a:xfrm>
              <a:solidFill>
                <a:schemeClr val="bg1">
                  <a:lumMod val="50000"/>
                </a:schemeClr>
              </a:solidFill>
            </p:grpSpPr>
            <p:sp>
              <p:nvSpPr>
                <p:cNvPr id="170" name="Flowchart: Process 169"/>
                <p:cNvSpPr/>
                <p:nvPr/>
              </p:nvSpPr>
              <p:spPr bwMode="auto">
                <a:xfrm>
                  <a:off x="8335913" y="2972180"/>
                  <a:ext cx="113322" cy="75820"/>
                </a:xfrm>
                <a:prstGeom prst="flowChartProcess">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l-GR" sz="1400" b="0" i="0" u="none" strike="noStrike" kern="1200" cap="none" spc="0" normalizeH="0" baseline="0" noProof="0">
                    <a:ln>
                      <a:noFill/>
                    </a:ln>
                    <a:solidFill>
                      <a:srgbClr val="292929"/>
                    </a:solidFill>
                    <a:effectLst/>
                    <a:uLnTx/>
                    <a:uFillTx/>
                    <a:latin typeface="Calibri"/>
                    <a:ea typeface="+mn-ea"/>
                    <a:cs typeface="+mn-cs"/>
                  </a:endParaRPr>
                </a:p>
              </p:txBody>
            </p:sp>
            <p:sp>
              <p:nvSpPr>
                <p:cNvPr id="171" name="Flowchart: Process 170"/>
                <p:cNvSpPr/>
                <p:nvPr/>
              </p:nvSpPr>
              <p:spPr bwMode="auto">
                <a:xfrm>
                  <a:off x="8268678" y="3124580"/>
                  <a:ext cx="113322" cy="75820"/>
                </a:xfrm>
                <a:prstGeom prst="flowChartProcess">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l-GR" sz="1400" b="0" i="0" u="none" strike="noStrike" kern="1200" cap="none" spc="0" normalizeH="0" baseline="0" noProof="0">
                    <a:ln>
                      <a:noFill/>
                    </a:ln>
                    <a:solidFill>
                      <a:srgbClr val="292929"/>
                    </a:solidFill>
                    <a:effectLst/>
                    <a:uLnTx/>
                    <a:uFillTx/>
                    <a:latin typeface="Calibri"/>
                    <a:ea typeface="+mn-ea"/>
                    <a:cs typeface="+mn-cs"/>
                  </a:endParaRPr>
                </a:p>
              </p:txBody>
            </p:sp>
            <p:sp>
              <p:nvSpPr>
                <p:cNvPr id="172" name="Flowchart: Process 171"/>
                <p:cNvSpPr/>
                <p:nvPr/>
              </p:nvSpPr>
              <p:spPr bwMode="auto">
                <a:xfrm>
                  <a:off x="8421078" y="3127192"/>
                  <a:ext cx="113322" cy="75820"/>
                </a:xfrm>
                <a:prstGeom prst="flowChartProcess">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l-GR" sz="1400" b="0" i="0" u="none" strike="noStrike" kern="1200" cap="none" spc="0" normalizeH="0" baseline="0" noProof="0">
                    <a:ln>
                      <a:noFill/>
                    </a:ln>
                    <a:solidFill>
                      <a:srgbClr val="292929"/>
                    </a:solidFill>
                    <a:effectLst/>
                    <a:uLnTx/>
                    <a:uFillTx/>
                    <a:latin typeface="Calibri"/>
                    <a:ea typeface="+mn-ea"/>
                    <a:cs typeface="+mn-cs"/>
                  </a:endParaRPr>
                </a:p>
              </p:txBody>
            </p:sp>
            <p:cxnSp>
              <p:nvCxnSpPr>
                <p:cNvPr id="173" name="Straight Connector 172"/>
                <p:cNvCxnSpPr>
                  <a:stCxn id="170" idx="2"/>
                  <a:endCxn id="171" idx="0"/>
                </p:cNvCxnSpPr>
                <p:nvPr/>
              </p:nvCxnSpPr>
              <p:spPr bwMode="auto">
                <a:xfrm flipH="1">
                  <a:off x="8325339" y="3048000"/>
                  <a:ext cx="67235" cy="76580"/>
                </a:xfrm>
                <a:prstGeom prst="line">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 name="Straight Connector 173"/>
                <p:cNvCxnSpPr>
                  <a:stCxn id="172" idx="3"/>
                  <a:endCxn id="170" idx="2"/>
                </p:cNvCxnSpPr>
                <p:nvPr/>
              </p:nvCxnSpPr>
              <p:spPr bwMode="auto">
                <a:xfrm flipH="1" flipV="1">
                  <a:off x="8392574" y="3048000"/>
                  <a:ext cx="141826" cy="117102"/>
                </a:xfrm>
                <a:prstGeom prst="line">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58" name="Straight Connector 348"/>
              <p:cNvCxnSpPr>
                <a:cxnSpLocks noChangeShapeType="1"/>
                <a:endCxn id="165" idx="0"/>
              </p:cNvCxnSpPr>
              <p:nvPr/>
            </p:nvCxnSpPr>
            <p:spPr bwMode="auto">
              <a:xfrm flipH="1">
                <a:off x="5560684" y="1929932"/>
                <a:ext cx="96384" cy="15559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9" name="Rectangle 158"/>
              <p:cNvSpPr/>
              <p:nvPr/>
            </p:nvSpPr>
            <p:spPr bwMode="auto">
              <a:xfrm>
                <a:off x="5835508" y="2053141"/>
                <a:ext cx="152243" cy="155529"/>
              </a:xfrm>
              <a:prstGeom prst="rect">
                <a:avLst/>
              </a:prstGeom>
              <a:solidFill>
                <a:schemeClr val="bg2"/>
              </a:solidFill>
              <a:ln w="9525" cap="flat" cmpd="sng" algn="ctr">
                <a:solidFill>
                  <a:schemeClr val="tx1">
                    <a:lumMod val="90000"/>
                    <a:lumOff val="10000"/>
                  </a:schemeClr>
                </a:solidFill>
                <a:prstDash val="solid"/>
                <a:round/>
                <a:headEnd type="none" w="med" len="med"/>
                <a:tailEnd type="none" w="med" len="med"/>
              </a:ln>
              <a:effectLs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l-GR" altLang="el-GR" sz="1400" b="0" i="0" u="none" strike="noStrike" kern="1200" cap="none" spc="0" normalizeH="0" baseline="0" noProof="0">
                  <a:ln>
                    <a:noFill/>
                  </a:ln>
                  <a:solidFill>
                    <a:srgbClr val="292929"/>
                  </a:solidFill>
                  <a:effectLst/>
                  <a:uLnTx/>
                  <a:uFillTx/>
                  <a:latin typeface="Arial" pitchFamily="34" charset="0"/>
                  <a:ea typeface="+mn-ea"/>
                  <a:cs typeface="+mn-cs"/>
                </a:endParaRPr>
              </a:p>
            </p:txBody>
          </p:sp>
          <p:cxnSp>
            <p:nvCxnSpPr>
              <p:cNvPr id="160" name="Straight Connector 352"/>
              <p:cNvCxnSpPr>
                <a:cxnSpLocks noChangeShapeType="1"/>
                <a:stCxn id="159" idx="0"/>
              </p:cNvCxnSpPr>
              <p:nvPr/>
            </p:nvCxnSpPr>
            <p:spPr bwMode="auto">
              <a:xfrm flipH="1" flipV="1">
                <a:off x="5843222" y="1934708"/>
                <a:ext cx="68660" cy="11863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Straight Connector 353"/>
              <p:cNvCxnSpPr>
                <a:cxnSpLocks noChangeShapeType="1"/>
                <a:stCxn id="159" idx="2"/>
                <a:endCxn id="166" idx="0"/>
              </p:cNvCxnSpPr>
              <p:nvPr/>
            </p:nvCxnSpPr>
            <p:spPr bwMode="auto">
              <a:xfrm>
                <a:off x="5911629" y="2208670"/>
                <a:ext cx="17093" cy="14298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Straight Connector 354"/>
              <p:cNvCxnSpPr>
                <a:cxnSpLocks noChangeShapeType="1"/>
                <a:stCxn id="166" idx="2"/>
                <a:endCxn id="167" idx="0"/>
              </p:cNvCxnSpPr>
              <p:nvPr/>
            </p:nvCxnSpPr>
            <p:spPr bwMode="auto">
              <a:xfrm>
                <a:off x="5928723" y="2667921"/>
                <a:ext cx="839" cy="2689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Straight Connector 355"/>
              <p:cNvCxnSpPr>
                <a:cxnSpLocks noChangeShapeType="1"/>
                <a:stCxn id="165" idx="2"/>
                <a:endCxn id="164" idx="0"/>
              </p:cNvCxnSpPr>
              <p:nvPr/>
            </p:nvCxnSpPr>
            <p:spPr bwMode="auto">
              <a:xfrm>
                <a:off x="5560684" y="2401795"/>
                <a:ext cx="1397" cy="6011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 name="TextBox 356"/>
              <p:cNvSpPr txBox="1">
                <a:spLocks noChangeArrowheads="1"/>
              </p:cNvSpPr>
              <p:nvPr/>
            </p:nvSpPr>
            <p:spPr bwMode="auto">
              <a:xfrm>
                <a:off x="5467095" y="2461906"/>
                <a:ext cx="189972" cy="316266"/>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3231" tIns="33231" rIns="33231" bIns="3323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l-GR" sz="900" b="1" i="0" u="none" strike="noStrike" kern="1200" cap="none" spc="0" normalizeH="0" baseline="0" noProof="0">
                    <a:ln>
                      <a:noFill/>
                    </a:ln>
                    <a:solidFill>
                      <a:srgbClr val="FFFFFF"/>
                    </a:solidFill>
                    <a:effectLst/>
                    <a:uLnTx/>
                    <a:uFillTx/>
                    <a:latin typeface="Arial" pitchFamily="34" charset="0"/>
                    <a:ea typeface="+mn-ea"/>
                    <a:cs typeface="+mn-cs"/>
                  </a:rPr>
                  <a:t>3</a:t>
                </a:r>
                <a:endParaRPr kumimoji="0" lang="el-GR" altLang="el-GR" sz="900" b="1"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65" name="TextBox 357"/>
              <p:cNvSpPr txBox="1">
                <a:spLocks noChangeArrowheads="1"/>
              </p:cNvSpPr>
              <p:nvPr/>
            </p:nvSpPr>
            <p:spPr bwMode="auto">
              <a:xfrm>
                <a:off x="5484088" y="2085530"/>
                <a:ext cx="153190" cy="316266"/>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231" tIns="33231" rIns="33231" bIns="3323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l-GR" sz="900" b="1" i="0" u="none" strike="noStrike" kern="1200" cap="none" spc="0" normalizeH="0" baseline="0" noProof="0">
                    <a:ln>
                      <a:noFill/>
                    </a:ln>
                    <a:solidFill>
                      <a:srgbClr val="FFFFFF"/>
                    </a:solidFill>
                    <a:effectLst/>
                    <a:uLnTx/>
                    <a:uFillTx/>
                    <a:latin typeface="Arial" pitchFamily="34" charset="0"/>
                    <a:ea typeface="+mn-ea"/>
                    <a:cs typeface="+mn-cs"/>
                  </a:rPr>
                  <a:t>2</a:t>
                </a:r>
                <a:endParaRPr kumimoji="0" lang="el-GR" altLang="el-GR" sz="900" b="1"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66" name="TextBox 358"/>
              <p:cNvSpPr txBox="1">
                <a:spLocks noChangeArrowheads="1"/>
              </p:cNvSpPr>
              <p:nvPr/>
            </p:nvSpPr>
            <p:spPr bwMode="auto">
              <a:xfrm>
                <a:off x="5852127" y="2351655"/>
                <a:ext cx="153190" cy="316266"/>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231" tIns="33231" rIns="33231" bIns="3323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l-GR" sz="900" b="1" i="0" u="none" strike="noStrike" kern="1200" cap="none" spc="0" normalizeH="0" baseline="0" noProof="0">
                    <a:ln>
                      <a:noFill/>
                    </a:ln>
                    <a:solidFill>
                      <a:srgbClr val="FFFFFF"/>
                    </a:solidFill>
                    <a:effectLst/>
                    <a:uLnTx/>
                    <a:uFillTx/>
                    <a:latin typeface="Arial" pitchFamily="34" charset="0"/>
                    <a:ea typeface="+mn-ea"/>
                    <a:cs typeface="+mn-cs"/>
                  </a:rPr>
                  <a:t>1</a:t>
                </a:r>
                <a:endParaRPr kumimoji="0" lang="el-GR" altLang="el-GR" sz="900" b="1"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67" name="TextBox 359"/>
              <p:cNvSpPr txBox="1">
                <a:spLocks noChangeArrowheads="1"/>
              </p:cNvSpPr>
              <p:nvPr/>
            </p:nvSpPr>
            <p:spPr bwMode="auto">
              <a:xfrm>
                <a:off x="5852966" y="2694817"/>
                <a:ext cx="153190" cy="316266"/>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231" tIns="33231" rIns="33231" bIns="3323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l-GR" sz="900" b="1" i="0" u="none" strike="noStrike" kern="1200" cap="none" spc="0" normalizeH="0" baseline="0" noProof="0">
                    <a:ln>
                      <a:noFill/>
                    </a:ln>
                    <a:solidFill>
                      <a:srgbClr val="FFFFFF"/>
                    </a:solidFill>
                    <a:effectLst/>
                    <a:uLnTx/>
                    <a:uFillTx/>
                    <a:latin typeface="Arial" pitchFamily="34" charset="0"/>
                    <a:ea typeface="+mn-ea"/>
                    <a:cs typeface="+mn-cs"/>
                  </a:rPr>
                  <a:t>4</a:t>
                </a:r>
                <a:endParaRPr kumimoji="0" lang="el-GR" altLang="el-GR" sz="900" b="1"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68" name="TextBox 360"/>
              <p:cNvSpPr txBox="1">
                <a:spLocks noChangeArrowheads="1"/>
              </p:cNvSpPr>
              <p:nvPr/>
            </p:nvSpPr>
            <p:spPr bwMode="auto">
              <a:xfrm>
                <a:off x="5852966" y="3055556"/>
                <a:ext cx="153190" cy="316266"/>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231" tIns="33231" rIns="33231" bIns="3323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l-GR" sz="900" b="1" i="0" u="none" strike="noStrike" kern="1200" cap="none" spc="0" normalizeH="0" baseline="0" noProof="0">
                    <a:ln>
                      <a:noFill/>
                    </a:ln>
                    <a:solidFill>
                      <a:srgbClr val="FFFFFF"/>
                    </a:solidFill>
                    <a:effectLst/>
                    <a:uLnTx/>
                    <a:uFillTx/>
                    <a:latin typeface="Arial" pitchFamily="34" charset="0"/>
                    <a:ea typeface="+mn-ea"/>
                    <a:cs typeface="+mn-cs"/>
                  </a:rPr>
                  <a:t>5</a:t>
                </a:r>
                <a:endParaRPr kumimoji="0" lang="el-GR" altLang="el-GR" sz="900" b="1" i="0" u="none" strike="noStrike" kern="1200" cap="none" spc="0" normalizeH="0" baseline="0" noProof="0">
                  <a:ln>
                    <a:noFill/>
                  </a:ln>
                  <a:solidFill>
                    <a:srgbClr val="FFFFFF"/>
                  </a:solidFill>
                  <a:effectLst/>
                  <a:uLnTx/>
                  <a:uFillTx/>
                  <a:latin typeface="Arial" pitchFamily="34" charset="0"/>
                  <a:ea typeface="+mn-ea"/>
                  <a:cs typeface="+mn-cs"/>
                </a:endParaRPr>
              </a:p>
            </p:txBody>
          </p:sp>
          <p:cxnSp>
            <p:nvCxnSpPr>
              <p:cNvPr id="169" name="Straight Connector 361"/>
              <p:cNvCxnSpPr>
                <a:cxnSpLocks noChangeShapeType="1"/>
                <a:stCxn id="167" idx="2"/>
                <a:endCxn id="168" idx="0"/>
              </p:cNvCxnSpPr>
              <p:nvPr/>
            </p:nvCxnSpPr>
            <p:spPr bwMode="auto">
              <a:xfrm>
                <a:off x="5929562" y="3011083"/>
                <a:ext cx="0" cy="4447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1" name="Group 367"/>
            <p:cNvGrpSpPr>
              <a:grpSpLocks/>
            </p:cNvGrpSpPr>
            <p:nvPr/>
          </p:nvGrpSpPr>
          <p:grpSpPr bwMode="auto">
            <a:xfrm>
              <a:off x="7583649" y="1772158"/>
              <a:ext cx="1556044" cy="1517162"/>
              <a:chOff x="7067596" y="1333911"/>
              <a:chExt cx="2045065" cy="2036915"/>
            </a:xfrm>
          </p:grpSpPr>
          <p:sp>
            <p:nvSpPr>
              <p:cNvPr id="122" name="Isosceles Triangle 198"/>
              <p:cNvSpPr>
                <a:spLocks noChangeArrowheads="1"/>
              </p:cNvSpPr>
              <p:nvPr/>
            </p:nvSpPr>
            <p:spPr bwMode="auto">
              <a:xfrm>
                <a:off x="7086599" y="1333911"/>
                <a:ext cx="2026062" cy="2036915"/>
              </a:xfrm>
              <a:prstGeom prst="triangle">
                <a:avLst>
                  <a:gd name="adj"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l-GR" altLang="el-GR" sz="1400" b="0" i="0" u="none" strike="noStrike" kern="1200" cap="none" spc="0" normalizeH="0" baseline="0" noProof="0">
                  <a:ln>
                    <a:noFill/>
                  </a:ln>
                  <a:solidFill>
                    <a:srgbClr val="292929"/>
                  </a:solidFill>
                  <a:effectLst/>
                  <a:uLnTx/>
                  <a:uFillTx/>
                  <a:latin typeface="Arial" pitchFamily="34" charset="0"/>
                  <a:ea typeface="+mn-ea"/>
                  <a:cs typeface="+mn-cs"/>
                </a:endParaRPr>
              </a:p>
            </p:txBody>
          </p:sp>
          <p:sp>
            <p:nvSpPr>
              <p:cNvPr id="123" name="Rectangle 199"/>
              <p:cNvSpPr>
                <a:spLocks noChangeArrowheads="1"/>
              </p:cNvSpPr>
              <p:nvPr/>
            </p:nvSpPr>
            <p:spPr bwMode="auto">
              <a:xfrm>
                <a:off x="7067596" y="2983324"/>
                <a:ext cx="1997140" cy="317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3231" tIns="33231" rIns="33231" bIns="3323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l-GR" sz="1100" b="0" i="0" u="none" strike="noStrike" kern="1200" cap="none" spc="0" normalizeH="0" baseline="0" noProof="0" dirty="0">
                    <a:ln>
                      <a:noFill/>
                    </a:ln>
                    <a:solidFill>
                      <a:srgbClr val="292929"/>
                    </a:solidFill>
                    <a:effectLst/>
                    <a:uLnTx/>
                    <a:uFillTx/>
                    <a:latin typeface="Arial" pitchFamily="34" charset="0"/>
                    <a:ea typeface="+mn-ea"/>
                    <a:cs typeface="+mn-cs"/>
                  </a:rPr>
                  <a:t>Conceptual Objects</a:t>
                </a:r>
                <a:endParaRPr kumimoji="0" lang="el-GR" altLang="el-GR" sz="1100" b="0" i="0" u="none" strike="noStrike" kern="1200" cap="none" spc="0" normalizeH="0" baseline="0" noProof="0" dirty="0">
                  <a:ln>
                    <a:noFill/>
                  </a:ln>
                  <a:solidFill>
                    <a:srgbClr val="292929"/>
                  </a:solidFill>
                  <a:effectLst/>
                  <a:uLnTx/>
                  <a:uFillTx/>
                  <a:latin typeface="Arial" pitchFamily="34" charset="0"/>
                  <a:ea typeface="+mn-ea"/>
                  <a:cs typeface="+mn-cs"/>
                </a:endParaRPr>
              </a:p>
            </p:txBody>
          </p:sp>
          <p:grpSp>
            <p:nvGrpSpPr>
              <p:cNvPr id="124" name="Group 123"/>
              <p:cNvGrpSpPr/>
              <p:nvPr/>
            </p:nvGrpSpPr>
            <p:grpSpPr>
              <a:xfrm>
                <a:off x="7907956" y="1524000"/>
                <a:ext cx="353541" cy="443664"/>
                <a:chOff x="8268678" y="2972180"/>
                <a:chExt cx="265722" cy="230832"/>
              </a:xfrm>
              <a:solidFill>
                <a:schemeClr val="bg1">
                  <a:lumMod val="50000"/>
                </a:schemeClr>
              </a:solidFill>
            </p:grpSpPr>
            <p:sp>
              <p:nvSpPr>
                <p:cNvPr id="139" name="Flowchart: Process 138"/>
                <p:cNvSpPr/>
                <p:nvPr/>
              </p:nvSpPr>
              <p:spPr bwMode="auto">
                <a:xfrm>
                  <a:off x="8335913" y="2972180"/>
                  <a:ext cx="113322" cy="75820"/>
                </a:xfrm>
                <a:prstGeom prst="flowChartProcess">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l-GR" sz="1400" b="0" i="0" u="none" strike="noStrike" kern="1200" cap="none" spc="0" normalizeH="0" baseline="0" noProof="0">
                    <a:ln>
                      <a:noFill/>
                    </a:ln>
                    <a:solidFill>
                      <a:srgbClr val="292929"/>
                    </a:solidFill>
                    <a:effectLst/>
                    <a:uLnTx/>
                    <a:uFillTx/>
                    <a:latin typeface="Calibri"/>
                    <a:ea typeface="+mn-ea"/>
                    <a:cs typeface="+mn-cs"/>
                  </a:endParaRPr>
                </a:p>
              </p:txBody>
            </p:sp>
            <p:sp>
              <p:nvSpPr>
                <p:cNvPr id="140" name="Flowchart: Process 139"/>
                <p:cNvSpPr/>
                <p:nvPr/>
              </p:nvSpPr>
              <p:spPr bwMode="auto">
                <a:xfrm>
                  <a:off x="8268678" y="3124580"/>
                  <a:ext cx="113322" cy="75820"/>
                </a:xfrm>
                <a:prstGeom prst="flowChartProcess">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l-GR" sz="1400" b="0" i="0" u="none" strike="noStrike" kern="1200" cap="none" spc="0" normalizeH="0" baseline="0" noProof="0">
                    <a:ln>
                      <a:noFill/>
                    </a:ln>
                    <a:solidFill>
                      <a:srgbClr val="292929"/>
                    </a:solidFill>
                    <a:effectLst/>
                    <a:uLnTx/>
                    <a:uFillTx/>
                    <a:latin typeface="Calibri"/>
                    <a:ea typeface="+mn-ea"/>
                    <a:cs typeface="+mn-cs"/>
                  </a:endParaRPr>
                </a:p>
              </p:txBody>
            </p:sp>
            <p:sp>
              <p:nvSpPr>
                <p:cNvPr id="141" name="Flowchart: Process 140"/>
                <p:cNvSpPr/>
                <p:nvPr/>
              </p:nvSpPr>
              <p:spPr bwMode="auto">
                <a:xfrm>
                  <a:off x="8421078" y="3127192"/>
                  <a:ext cx="113322" cy="75820"/>
                </a:xfrm>
                <a:prstGeom prst="flowChartProcess">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l-GR" sz="1400" b="0" i="0" u="none" strike="noStrike" kern="1200" cap="none" spc="0" normalizeH="0" baseline="0" noProof="0">
                    <a:ln>
                      <a:noFill/>
                    </a:ln>
                    <a:solidFill>
                      <a:srgbClr val="292929"/>
                    </a:solidFill>
                    <a:effectLst/>
                    <a:uLnTx/>
                    <a:uFillTx/>
                    <a:latin typeface="Calibri"/>
                    <a:ea typeface="+mn-ea"/>
                    <a:cs typeface="+mn-cs"/>
                  </a:endParaRPr>
                </a:p>
              </p:txBody>
            </p:sp>
            <p:cxnSp>
              <p:nvCxnSpPr>
                <p:cNvPr id="142" name="Straight Connector 141"/>
                <p:cNvCxnSpPr>
                  <a:stCxn id="139" idx="2"/>
                  <a:endCxn id="140" idx="0"/>
                </p:cNvCxnSpPr>
                <p:nvPr/>
              </p:nvCxnSpPr>
              <p:spPr bwMode="auto">
                <a:xfrm flipH="1">
                  <a:off x="8325339" y="3048000"/>
                  <a:ext cx="67235" cy="76580"/>
                </a:xfrm>
                <a:prstGeom prst="line">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Straight Connector 142"/>
                <p:cNvCxnSpPr>
                  <a:stCxn id="141" idx="3"/>
                  <a:endCxn id="139" idx="2"/>
                </p:cNvCxnSpPr>
                <p:nvPr/>
              </p:nvCxnSpPr>
              <p:spPr bwMode="auto">
                <a:xfrm flipH="1" flipV="1">
                  <a:off x="8392574" y="3048000"/>
                  <a:ext cx="141826" cy="117102"/>
                </a:xfrm>
                <a:prstGeom prst="line">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25" name="Straight Connector 371"/>
              <p:cNvCxnSpPr>
                <a:cxnSpLocks noChangeShapeType="1"/>
                <a:stCxn id="131" idx="0"/>
              </p:cNvCxnSpPr>
              <p:nvPr/>
            </p:nvCxnSpPr>
            <p:spPr bwMode="auto">
              <a:xfrm flipH="1" flipV="1">
                <a:off x="8186112" y="1967666"/>
                <a:ext cx="161908" cy="122594"/>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Straight Connector 372"/>
              <p:cNvCxnSpPr>
                <a:cxnSpLocks noChangeShapeType="1"/>
                <a:stCxn id="132" idx="0"/>
              </p:cNvCxnSpPr>
              <p:nvPr/>
            </p:nvCxnSpPr>
            <p:spPr bwMode="auto">
              <a:xfrm flipV="1">
                <a:off x="7784255" y="1962645"/>
                <a:ext cx="199089" cy="45936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7" name="Rectangle 126"/>
              <p:cNvSpPr/>
              <p:nvPr/>
            </p:nvSpPr>
            <p:spPr bwMode="auto">
              <a:xfrm>
                <a:off x="8261407" y="2483988"/>
                <a:ext cx="152148" cy="133214"/>
              </a:xfrm>
              <a:prstGeom prst="rect">
                <a:avLst/>
              </a:prstGeom>
              <a:solidFill>
                <a:schemeClr val="bg2"/>
              </a:solidFill>
              <a:ln w="9525" cap="flat" cmpd="sng" algn="ctr">
                <a:solidFill>
                  <a:schemeClr val="tx1">
                    <a:lumMod val="90000"/>
                    <a:lumOff val="10000"/>
                  </a:schemeClr>
                </a:solidFill>
                <a:prstDash val="solid"/>
                <a:round/>
                <a:headEnd type="none" w="med" len="med"/>
                <a:tailEnd type="none" w="med" len="med"/>
              </a:ln>
              <a:effectLs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l-GR" altLang="el-GR" sz="1400" b="0" i="0" u="none" strike="noStrike" kern="1200" cap="none" spc="0" normalizeH="0" baseline="0" noProof="0">
                  <a:ln>
                    <a:noFill/>
                  </a:ln>
                  <a:solidFill>
                    <a:srgbClr val="292929"/>
                  </a:solidFill>
                  <a:effectLst/>
                  <a:uLnTx/>
                  <a:uFillTx/>
                  <a:latin typeface="Arial" pitchFamily="34" charset="0"/>
                  <a:ea typeface="+mn-ea"/>
                  <a:cs typeface="+mn-cs"/>
                </a:endParaRPr>
              </a:p>
            </p:txBody>
          </p:sp>
          <p:cxnSp>
            <p:nvCxnSpPr>
              <p:cNvPr id="128" name="Straight Connector 375"/>
              <p:cNvCxnSpPr>
                <a:cxnSpLocks noChangeShapeType="1"/>
                <a:stCxn id="127" idx="0"/>
                <a:endCxn id="131" idx="2"/>
              </p:cNvCxnSpPr>
              <p:nvPr/>
            </p:nvCxnSpPr>
            <p:spPr bwMode="auto">
              <a:xfrm flipV="1">
                <a:off x="8337481" y="2366309"/>
                <a:ext cx="10539" cy="11768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Straight Connector 376"/>
              <p:cNvCxnSpPr>
                <a:cxnSpLocks noChangeShapeType="1"/>
                <a:stCxn id="133" idx="0"/>
                <a:endCxn id="127" idx="2"/>
              </p:cNvCxnSpPr>
              <p:nvPr/>
            </p:nvCxnSpPr>
            <p:spPr bwMode="auto">
              <a:xfrm flipH="1" flipV="1">
                <a:off x="8337481" y="2617202"/>
                <a:ext cx="9170" cy="14449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0" name="TextBox 377"/>
              <p:cNvSpPr txBox="1">
                <a:spLocks noChangeArrowheads="1"/>
              </p:cNvSpPr>
              <p:nvPr/>
            </p:nvSpPr>
            <p:spPr bwMode="auto">
              <a:xfrm>
                <a:off x="7699263" y="2811891"/>
                <a:ext cx="172473" cy="27604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231" tIns="33231" rIns="33231" bIns="3323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l-GR" sz="900" b="1" i="0" u="none" strike="noStrike" kern="1200" cap="none" spc="0" normalizeH="0" baseline="0" noProof="0">
                    <a:ln>
                      <a:noFill/>
                    </a:ln>
                    <a:solidFill>
                      <a:srgbClr val="FFFFFF"/>
                    </a:solidFill>
                    <a:effectLst/>
                    <a:uLnTx/>
                    <a:uFillTx/>
                    <a:latin typeface="Arial" pitchFamily="34" charset="0"/>
                    <a:ea typeface="+mn-ea"/>
                    <a:cs typeface="+mn-cs"/>
                  </a:rPr>
                  <a:t>9</a:t>
                </a:r>
                <a:endParaRPr kumimoji="0" lang="el-GR" altLang="el-GR" sz="900" b="1"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31" name="TextBox 378"/>
              <p:cNvSpPr txBox="1">
                <a:spLocks noChangeArrowheads="1"/>
              </p:cNvSpPr>
              <p:nvPr/>
            </p:nvSpPr>
            <p:spPr bwMode="auto">
              <a:xfrm>
                <a:off x="8261783" y="2090260"/>
                <a:ext cx="172473" cy="27604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231" tIns="33231" rIns="33231" bIns="3323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l-GR" sz="900" b="1" i="0" u="none" strike="noStrike" kern="1200" cap="none" spc="0" normalizeH="0" baseline="0" noProof="0">
                    <a:ln>
                      <a:noFill/>
                    </a:ln>
                    <a:solidFill>
                      <a:srgbClr val="FFFFFF"/>
                    </a:solidFill>
                    <a:effectLst/>
                    <a:uLnTx/>
                    <a:uFillTx/>
                    <a:latin typeface="Arial" pitchFamily="34" charset="0"/>
                    <a:ea typeface="+mn-ea"/>
                    <a:cs typeface="+mn-cs"/>
                  </a:rPr>
                  <a:t>6</a:t>
                </a:r>
                <a:endParaRPr kumimoji="0" lang="el-GR" altLang="el-GR" sz="900" b="1"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32" name="TextBox 379"/>
              <p:cNvSpPr txBox="1">
                <a:spLocks noChangeArrowheads="1"/>
              </p:cNvSpPr>
              <p:nvPr/>
            </p:nvSpPr>
            <p:spPr bwMode="auto">
              <a:xfrm>
                <a:off x="7698018" y="2422010"/>
                <a:ext cx="172473" cy="27604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231" tIns="33231" rIns="33231" bIns="3323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l-GR" sz="900" b="1" i="0" u="none" strike="noStrike" kern="1200" cap="none" spc="0" normalizeH="0" baseline="0" noProof="0">
                    <a:ln>
                      <a:noFill/>
                    </a:ln>
                    <a:solidFill>
                      <a:srgbClr val="FFFFFF"/>
                    </a:solidFill>
                    <a:effectLst/>
                    <a:uLnTx/>
                    <a:uFillTx/>
                    <a:latin typeface="Arial" pitchFamily="34" charset="0"/>
                    <a:ea typeface="+mn-ea"/>
                    <a:cs typeface="+mn-cs"/>
                  </a:rPr>
                  <a:t>7</a:t>
                </a:r>
                <a:endParaRPr kumimoji="0" lang="el-GR" altLang="el-GR" sz="900" b="1"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33" name="TextBox 381"/>
              <p:cNvSpPr txBox="1">
                <a:spLocks noChangeArrowheads="1"/>
              </p:cNvSpPr>
              <p:nvPr/>
            </p:nvSpPr>
            <p:spPr bwMode="auto">
              <a:xfrm>
                <a:off x="8260413" y="2761699"/>
                <a:ext cx="172473" cy="27604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231" tIns="33231" rIns="33231" bIns="3323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l-GR" sz="900" b="1" i="0" u="none" strike="noStrike" kern="1200" cap="none" spc="0" normalizeH="0" baseline="0" noProof="0">
                    <a:ln>
                      <a:noFill/>
                    </a:ln>
                    <a:solidFill>
                      <a:srgbClr val="FFFFFF"/>
                    </a:solidFill>
                    <a:effectLst/>
                    <a:uLnTx/>
                    <a:uFillTx/>
                    <a:latin typeface="Arial" pitchFamily="34" charset="0"/>
                    <a:ea typeface="+mn-ea"/>
                    <a:cs typeface="+mn-cs"/>
                  </a:rPr>
                  <a:t>8</a:t>
                </a:r>
                <a:endParaRPr kumimoji="0" lang="el-GR" altLang="el-GR" sz="900" b="1" i="0" u="none" strike="noStrike" kern="1200" cap="none" spc="0" normalizeH="0" baseline="0" noProof="0">
                  <a:ln>
                    <a:noFill/>
                  </a:ln>
                  <a:solidFill>
                    <a:srgbClr val="FFFFFF"/>
                  </a:solidFill>
                  <a:effectLst/>
                  <a:uLnTx/>
                  <a:uFillTx/>
                  <a:latin typeface="Arial" pitchFamily="34" charset="0"/>
                  <a:ea typeface="+mn-ea"/>
                  <a:cs typeface="+mn-cs"/>
                </a:endParaRPr>
              </a:p>
            </p:txBody>
          </p:sp>
          <p:cxnSp>
            <p:nvCxnSpPr>
              <p:cNvPr id="134" name="Straight Connector 382"/>
              <p:cNvCxnSpPr>
                <a:cxnSpLocks noChangeShapeType="1"/>
                <a:stCxn id="127" idx="0"/>
                <a:endCxn id="135" idx="2"/>
              </p:cNvCxnSpPr>
              <p:nvPr/>
            </p:nvCxnSpPr>
            <p:spPr bwMode="auto">
              <a:xfrm flipH="1" flipV="1">
                <a:off x="8073308" y="2320783"/>
                <a:ext cx="263958" cy="16414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5" name="Rectangle 134"/>
              <p:cNvSpPr/>
              <p:nvPr/>
            </p:nvSpPr>
            <p:spPr bwMode="auto">
              <a:xfrm>
                <a:off x="7997557" y="2188698"/>
                <a:ext cx="152147" cy="130993"/>
              </a:xfrm>
              <a:prstGeom prst="rect">
                <a:avLst/>
              </a:prstGeom>
              <a:solidFill>
                <a:schemeClr val="bg2"/>
              </a:solidFill>
              <a:ln w="9525" cap="flat" cmpd="sng" algn="ctr">
                <a:solidFill>
                  <a:schemeClr val="tx1">
                    <a:lumMod val="90000"/>
                    <a:lumOff val="10000"/>
                  </a:schemeClr>
                </a:solidFill>
                <a:prstDash val="solid"/>
                <a:round/>
                <a:headEnd type="none" w="med" len="med"/>
                <a:tailEnd type="none" w="med" len="med"/>
              </a:ln>
              <a:effectLs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l-GR" altLang="el-GR" sz="1400" b="0" i="0" u="none" strike="noStrike" kern="1200" cap="none" spc="0" normalizeH="0" baseline="0" noProof="0">
                  <a:ln>
                    <a:noFill/>
                  </a:ln>
                  <a:solidFill>
                    <a:srgbClr val="292929"/>
                  </a:solidFill>
                  <a:effectLst/>
                  <a:uLnTx/>
                  <a:uFillTx/>
                  <a:latin typeface="Arial" pitchFamily="34" charset="0"/>
                  <a:ea typeface="+mn-ea"/>
                  <a:cs typeface="+mn-cs"/>
                </a:endParaRPr>
              </a:p>
            </p:txBody>
          </p:sp>
          <p:cxnSp>
            <p:nvCxnSpPr>
              <p:cNvPr id="136" name="Straight Connector 384"/>
              <p:cNvCxnSpPr>
                <a:cxnSpLocks noChangeShapeType="1"/>
                <a:stCxn id="135" idx="0"/>
              </p:cNvCxnSpPr>
              <p:nvPr/>
            </p:nvCxnSpPr>
            <p:spPr bwMode="auto">
              <a:xfrm flipH="1" flipV="1">
                <a:off x="7983343" y="1962644"/>
                <a:ext cx="89965" cy="22648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Straight Connector 385"/>
              <p:cNvCxnSpPr>
                <a:cxnSpLocks noChangeShapeType="1"/>
                <a:stCxn id="135" idx="2"/>
                <a:endCxn id="132" idx="0"/>
              </p:cNvCxnSpPr>
              <p:nvPr/>
            </p:nvCxnSpPr>
            <p:spPr bwMode="auto">
              <a:xfrm flipH="1">
                <a:off x="7784255" y="2319691"/>
                <a:ext cx="289375" cy="10231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Straight Connector 386"/>
              <p:cNvCxnSpPr>
                <a:cxnSpLocks noChangeShapeType="1"/>
                <a:stCxn id="130" idx="0"/>
                <a:endCxn id="132" idx="2"/>
              </p:cNvCxnSpPr>
              <p:nvPr/>
            </p:nvCxnSpPr>
            <p:spPr bwMode="auto">
              <a:xfrm flipH="1" flipV="1">
                <a:off x="7784255" y="2698058"/>
                <a:ext cx="1245" cy="113834"/>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4" name="Group 143"/>
            <p:cNvGrpSpPr/>
            <p:nvPr/>
          </p:nvGrpSpPr>
          <p:grpSpPr>
            <a:xfrm>
              <a:off x="5795488" y="1902716"/>
              <a:ext cx="245282" cy="213076"/>
              <a:chOff x="8268678" y="2972180"/>
              <a:chExt cx="265722" cy="230832"/>
            </a:xfrm>
            <a:solidFill>
              <a:schemeClr val="bg1">
                <a:lumMod val="50000"/>
              </a:schemeClr>
            </a:solidFill>
          </p:grpSpPr>
          <p:sp>
            <p:nvSpPr>
              <p:cNvPr id="145" name="Flowchart: Process 144"/>
              <p:cNvSpPr/>
              <p:nvPr/>
            </p:nvSpPr>
            <p:spPr bwMode="auto">
              <a:xfrm>
                <a:off x="8335913" y="2972180"/>
                <a:ext cx="113322" cy="75820"/>
              </a:xfrm>
              <a:prstGeom prst="flowChartProcess">
                <a:avLst/>
              </a:prstGeom>
              <a:grp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l-GR" sz="1400" b="0" i="0" u="none" strike="noStrike" kern="1200" cap="none" spc="0" normalizeH="0" baseline="0" noProof="0">
                  <a:ln>
                    <a:noFill/>
                  </a:ln>
                  <a:solidFill>
                    <a:srgbClr val="292929"/>
                  </a:solidFill>
                  <a:effectLst/>
                  <a:uLnTx/>
                  <a:uFillTx/>
                  <a:latin typeface="Calibri"/>
                  <a:ea typeface="+mn-ea"/>
                  <a:cs typeface="+mn-cs"/>
                </a:endParaRPr>
              </a:p>
            </p:txBody>
          </p:sp>
          <p:sp>
            <p:nvSpPr>
              <p:cNvPr id="146" name="Flowchart: Process 145"/>
              <p:cNvSpPr/>
              <p:nvPr/>
            </p:nvSpPr>
            <p:spPr bwMode="auto">
              <a:xfrm>
                <a:off x="8268678" y="3124580"/>
                <a:ext cx="113322" cy="75820"/>
              </a:xfrm>
              <a:prstGeom prst="flowChartProcess">
                <a:avLst/>
              </a:prstGeom>
              <a:grp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l-GR" sz="1400" b="0" i="0" u="none" strike="noStrike" kern="1200" cap="none" spc="0" normalizeH="0" baseline="0" noProof="0">
                  <a:ln>
                    <a:noFill/>
                  </a:ln>
                  <a:solidFill>
                    <a:srgbClr val="292929"/>
                  </a:solidFill>
                  <a:effectLst/>
                  <a:uLnTx/>
                  <a:uFillTx/>
                  <a:latin typeface="Calibri"/>
                  <a:ea typeface="+mn-ea"/>
                  <a:cs typeface="+mn-cs"/>
                </a:endParaRPr>
              </a:p>
            </p:txBody>
          </p:sp>
          <p:sp>
            <p:nvSpPr>
              <p:cNvPr id="147" name="Flowchart: Process 146"/>
              <p:cNvSpPr/>
              <p:nvPr/>
            </p:nvSpPr>
            <p:spPr bwMode="auto">
              <a:xfrm>
                <a:off x="8421078" y="3127192"/>
                <a:ext cx="113322" cy="75820"/>
              </a:xfrm>
              <a:prstGeom prst="flowChartProcess">
                <a:avLst/>
              </a:prstGeom>
              <a:grp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l-GR" sz="1400" b="0" i="0" u="none" strike="noStrike" kern="1200" cap="none" spc="0" normalizeH="0" baseline="0" noProof="0">
                  <a:ln>
                    <a:noFill/>
                  </a:ln>
                  <a:solidFill>
                    <a:srgbClr val="292929"/>
                  </a:solidFill>
                  <a:effectLst/>
                  <a:uLnTx/>
                  <a:uFillTx/>
                  <a:latin typeface="Calibri"/>
                  <a:ea typeface="+mn-ea"/>
                  <a:cs typeface="+mn-cs"/>
                </a:endParaRPr>
              </a:p>
            </p:txBody>
          </p:sp>
          <p:cxnSp>
            <p:nvCxnSpPr>
              <p:cNvPr id="148" name="Straight Connector 147"/>
              <p:cNvCxnSpPr>
                <a:stCxn id="145" idx="2"/>
                <a:endCxn id="146" idx="0"/>
              </p:cNvCxnSpPr>
              <p:nvPr/>
            </p:nvCxnSpPr>
            <p:spPr bwMode="auto">
              <a:xfrm flipH="1">
                <a:off x="8325339" y="3048000"/>
                <a:ext cx="67235" cy="76580"/>
              </a:xfrm>
              <a:prstGeom prst="line">
                <a:avLst/>
              </a:prstGeom>
              <a:grp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Straight Connector 148"/>
              <p:cNvCxnSpPr>
                <a:stCxn id="147" idx="3"/>
                <a:endCxn id="145" idx="2"/>
              </p:cNvCxnSpPr>
              <p:nvPr/>
            </p:nvCxnSpPr>
            <p:spPr bwMode="auto">
              <a:xfrm flipH="1" flipV="1">
                <a:off x="8392574" y="3048000"/>
                <a:ext cx="141826" cy="117102"/>
              </a:xfrm>
              <a:prstGeom prst="line">
                <a:avLst/>
              </a:prstGeom>
              <a:grp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50" name="Elbow Connector 6"/>
            <p:cNvCxnSpPr>
              <a:cxnSpLocks noChangeShapeType="1"/>
              <a:stCxn id="211" idx="0"/>
              <a:endCxn id="176" idx="0"/>
            </p:cNvCxnSpPr>
            <p:nvPr/>
          </p:nvCxnSpPr>
          <p:spPr bwMode="auto">
            <a:xfrm rot="16200000" flipH="1" flipV="1">
              <a:off x="6095758" y="1101190"/>
              <a:ext cx="28293" cy="1573728"/>
            </a:xfrm>
            <a:prstGeom prst="curvedConnector3">
              <a:avLst>
                <a:gd name="adj1" fmla="val -807974"/>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Elbow Connector 9"/>
            <p:cNvCxnSpPr>
              <a:cxnSpLocks noChangeShapeType="1"/>
              <a:stCxn id="211" idx="2"/>
              <a:endCxn id="195" idx="0"/>
            </p:cNvCxnSpPr>
            <p:nvPr/>
          </p:nvCxnSpPr>
          <p:spPr bwMode="auto">
            <a:xfrm rot="16200000" flipH="1">
              <a:off x="6724171" y="2323505"/>
              <a:ext cx="946616" cy="601420"/>
            </a:xfrm>
            <a:prstGeom prst="curvedConnector3">
              <a:avLst>
                <a:gd name="adj1" fmla="val 50000"/>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Elbow Connector 9"/>
            <p:cNvCxnSpPr>
              <a:cxnSpLocks noChangeShapeType="1"/>
              <a:stCxn id="211" idx="0"/>
              <a:endCxn id="122" idx="0"/>
            </p:cNvCxnSpPr>
            <p:nvPr/>
          </p:nvCxnSpPr>
          <p:spPr bwMode="auto">
            <a:xfrm rot="5400000" flipH="1" flipV="1">
              <a:off x="7581960" y="1086967"/>
              <a:ext cx="101750" cy="1472132"/>
            </a:xfrm>
            <a:prstGeom prst="curvedConnector3">
              <a:avLst>
                <a:gd name="adj1" fmla="val 324668"/>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Elbow Connector 9"/>
            <p:cNvCxnSpPr>
              <a:cxnSpLocks noChangeShapeType="1"/>
              <a:stCxn id="211" idx="2"/>
              <a:endCxn id="155" idx="0"/>
            </p:cNvCxnSpPr>
            <p:nvPr/>
          </p:nvCxnSpPr>
          <p:spPr bwMode="auto">
            <a:xfrm rot="5400000">
              <a:off x="5900104" y="2223618"/>
              <a:ext cx="1069377" cy="923954"/>
            </a:xfrm>
            <a:prstGeom prst="curvedConnector3">
              <a:avLst>
                <a:gd name="adj1" fmla="val 50000"/>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75" name="Group 395"/>
            <p:cNvGrpSpPr>
              <a:grpSpLocks/>
            </p:cNvGrpSpPr>
            <p:nvPr/>
          </p:nvGrpSpPr>
          <p:grpSpPr bwMode="auto">
            <a:xfrm>
              <a:off x="4703916" y="1902201"/>
              <a:ext cx="1238250" cy="1365246"/>
              <a:chOff x="50189" y="396288"/>
              <a:chExt cx="1340792" cy="1478596"/>
            </a:xfrm>
          </p:grpSpPr>
          <p:sp>
            <p:nvSpPr>
              <p:cNvPr id="176" name="Isosceles Triangle 145"/>
              <p:cNvSpPr>
                <a:spLocks noChangeArrowheads="1"/>
              </p:cNvSpPr>
              <p:nvPr/>
            </p:nvSpPr>
            <p:spPr bwMode="auto">
              <a:xfrm>
                <a:off x="50189" y="396288"/>
                <a:ext cx="1340792" cy="1454719"/>
              </a:xfrm>
              <a:prstGeom prst="triangle">
                <a:avLst>
                  <a:gd name="adj"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l-GR" altLang="el-GR" sz="1400" b="0" i="0" u="none" strike="noStrike" kern="1200" cap="none" spc="0" normalizeH="0" baseline="0" noProof="0">
                  <a:ln>
                    <a:noFill/>
                  </a:ln>
                  <a:solidFill>
                    <a:srgbClr val="292929"/>
                  </a:solidFill>
                  <a:effectLst/>
                  <a:uLnTx/>
                  <a:uFillTx/>
                  <a:latin typeface="Arial" pitchFamily="34" charset="0"/>
                  <a:ea typeface="+mn-ea"/>
                  <a:cs typeface="+mn-cs"/>
                </a:endParaRPr>
              </a:p>
            </p:txBody>
          </p:sp>
          <p:sp>
            <p:nvSpPr>
              <p:cNvPr id="177" name="Rectangle 146"/>
              <p:cNvSpPr>
                <a:spLocks noChangeArrowheads="1"/>
              </p:cNvSpPr>
              <p:nvPr/>
            </p:nvSpPr>
            <p:spPr bwMode="auto">
              <a:xfrm>
                <a:off x="174567" y="1591554"/>
                <a:ext cx="1062640" cy="28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l-GR" sz="1100" b="0" i="0" u="none" strike="noStrike" kern="1200" cap="none" spc="0" normalizeH="0" baseline="0" noProof="0" dirty="0">
                    <a:ln>
                      <a:noFill/>
                    </a:ln>
                    <a:solidFill>
                      <a:srgbClr val="292929"/>
                    </a:solidFill>
                    <a:effectLst/>
                    <a:uLnTx/>
                    <a:uFillTx/>
                    <a:latin typeface="Arial" pitchFamily="34" charset="0"/>
                    <a:ea typeface="+mn-ea"/>
                    <a:cs typeface="+mn-cs"/>
                  </a:rPr>
                  <a:t>Activities</a:t>
                </a:r>
                <a:endParaRPr kumimoji="0" lang="el-GR" altLang="el-GR" sz="1050" b="0" i="0" u="none" strike="noStrike" kern="1200" cap="none" spc="0" normalizeH="0" baseline="0" noProof="0" dirty="0">
                  <a:ln>
                    <a:noFill/>
                  </a:ln>
                  <a:solidFill>
                    <a:srgbClr val="292929"/>
                  </a:solidFill>
                  <a:effectLst/>
                  <a:uLnTx/>
                  <a:uFillTx/>
                  <a:latin typeface="Arial" pitchFamily="34" charset="0"/>
                  <a:ea typeface="+mn-ea"/>
                  <a:cs typeface="+mn-cs"/>
                </a:endParaRPr>
              </a:p>
            </p:txBody>
          </p:sp>
          <p:grpSp>
            <p:nvGrpSpPr>
              <p:cNvPr id="178" name="Group 177"/>
              <p:cNvGrpSpPr/>
              <p:nvPr/>
            </p:nvGrpSpPr>
            <p:grpSpPr bwMode="auto">
              <a:xfrm>
                <a:off x="611136" y="582009"/>
                <a:ext cx="257350" cy="323817"/>
                <a:chOff x="8268678" y="2972180"/>
                <a:chExt cx="265722" cy="230832"/>
              </a:xfrm>
              <a:solidFill>
                <a:schemeClr val="bg1">
                  <a:lumMod val="50000"/>
                </a:schemeClr>
              </a:solidFill>
            </p:grpSpPr>
            <p:sp>
              <p:nvSpPr>
                <p:cNvPr id="189" name="Flowchart: Process 188"/>
                <p:cNvSpPr/>
                <p:nvPr/>
              </p:nvSpPr>
              <p:spPr bwMode="auto">
                <a:xfrm>
                  <a:off x="8335913" y="2972180"/>
                  <a:ext cx="113322" cy="75820"/>
                </a:xfrm>
                <a:prstGeom prst="flowChartProcess">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l-GR" sz="1400" b="0" i="0" u="none" strike="noStrike" kern="1200" cap="none" spc="0" normalizeH="0" baseline="0" noProof="0">
                    <a:ln>
                      <a:noFill/>
                    </a:ln>
                    <a:solidFill>
                      <a:srgbClr val="292929"/>
                    </a:solidFill>
                    <a:effectLst/>
                    <a:uLnTx/>
                    <a:uFillTx/>
                    <a:latin typeface="Calibri"/>
                    <a:ea typeface="+mn-ea"/>
                    <a:cs typeface="+mn-cs"/>
                  </a:endParaRPr>
                </a:p>
              </p:txBody>
            </p:sp>
            <p:sp>
              <p:nvSpPr>
                <p:cNvPr id="190" name="Flowchart: Process 189"/>
                <p:cNvSpPr/>
                <p:nvPr/>
              </p:nvSpPr>
              <p:spPr bwMode="auto">
                <a:xfrm>
                  <a:off x="8268678" y="3124580"/>
                  <a:ext cx="113322" cy="75820"/>
                </a:xfrm>
                <a:prstGeom prst="flowChartProcess">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l-GR" sz="1400" b="0" i="0" u="none" strike="noStrike" kern="1200" cap="none" spc="0" normalizeH="0" baseline="0" noProof="0">
                    <a:ln>
                      <a:noFill/>
                    </a:ln>
                    <a:solidFill>
                      <a:srgbClr val="292929"/>
                    </a:solidFill>
                    <a:effectLst/>
                    <a:uLnTx/>
                    <a:uFillTx/>
                    <a:latin typeface="Calibri"/>
                    <a:ea typeface="+mn-ea"/>
                    <a:cs typeface="+mn-cs"/>
                  </a:endParaRPr>
                </a:p>
              </p:txBody>
            </p:sp>
            <p:sp>
              <p:nvSpPr>
                <p:cNvPr id="191" name="Flowchart: Process 190"/>
                <p:cNvSpPr/>
                <p:nvPr/>
              </p:nvSpPr>
              <p:spPr bwMode="auto">
                <a:xfrm>
                  <a:off x="8421078" y="3127192"/>
                  <a:ext cx="113322" cy="75820"/>
                </a:xfrm>
                <a:prstGeom prst="flowChartProcess">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l-GR" sz="1400" b="0" i="0" u="none" strike="noStrike" kern="1200" cap="none" spc="0" normalizeH="0" baseline="0" noProof="0">
                    <a:ln>
                      <a:noFill/>
                    </a:ln>
                    <a:solidFill>
                      <a:srgbClr val="292929"/>
                    </a:solidFill>
                    <a:effectLst/>
                    <a:uLnTx/>
                    <a:uFillTx/>
                    <a:latin typeface="Calibri"/>
                    <a:ea typeface="+mn-ea"/>
                    <a:cs typeface="+mn-cs"/>
                  </a:endParaRPr>
                </a:p>
              </p:txBody>
            </p:sp>
            <p:cxnSp>
              <p:nvCxnSpPr>
                <p:cNvPr id="192" name="Straight Connector 191"/>
                <p:cNvCxnSpPr>
                  <a:stCxn id="189" idx="2"/>
                  <a:endCxn id="190" idx="0"/>
                </p:cNvCxnSpPr>
                <p:nvPr/>
              </p:nvCxnSpPr>
              <p:spPr bwMode="auto">
                <a:xfrm flipH="1">
                  <a:off x="8325339" y="3048000"/>
                  <a:ext cx="67235" cy="76580"/>
                </a:xfrm>
                <a:prstGeom prst="line">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Straight Connector 192"/>
                <p:cNvCxnSpPr>
                  <a:stCxn id="191" idx="3"/>
                  <a:endCxn id="189" idx="2"/>
                </p:cNvCxnSpPr>
                <p:nvPr/>
              </p:nvCxnSpPr>
              <p:spPr bwMode="auto">
                <a:xfrm flipH="1" flipV="1">
                  <a:off x="8392574" y="3048000"/>
                  <a:ext cx="141826" cy="117102"/>
                </a:xfrm>
                <a:prstGeom prst="line">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79" name="Straight Connector 399"/>
              <p:cNvCxnSpPr>
                <a:cxnSpLocks noChangeShapeType="1"/>
                <a:stCxn id="186" idx="0"/>
              </p:cNvCxnSpPr>
              <p:nvPr/>
            </p:nvCxnSpPr>
            <p:spPr bwMode="auto">
              <a:xfrm flipV="1">
                <a:off x="558754" y="902165"/>
                <a:ext cx="107258" cy="16071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0" name="Rectangle 179"/>
              <p:cNvSpPr/>
              <p:nvPr/>
            </p:nvSpPr>
            <p:spPr bwMode="auto">
              <a:xfrm>
                <a:off x="873705" y="1027934"/>
                <a:ext cx="109484" cy="120616"/>
              </a:xfrm>
              <a:prstGeom prst="rect">
                <a:avLst/>
              </a:prstGeom>
              <a:solidFill>
                <a:schemeClr val="bg2"/>
              </a:solidFill>
              <a:ln w="9525" cap="flat" cmpd="sng" algn="ctr">
                <a:solidFill>
                  <a:schemeClr val="tx1">
                    <a:lumMod val="90000"/>
                    <a:lumOff val="10000"/>
                  </a:schemeClr>
                </a:solidFill>
                <a:prstDash val="solid"/>
                <a:round/>
                <a:headEnd type="none" w="med" len="med"/>
                <a:tailEnd type="none" w="med" len="med"/>
              </a:ln>
              <a:effectLs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l-GR" altLang="el-GR" sz="1050" b="0" i="0" u="none" strike="noStrike" kern="1200" cap="none" spc="0" normalizeH="0" baseline="0" noProof="0">
                  <a:ln>
                    <a:noFill/>
                  </a:ln>
                  <a:solidFill>
                    <a:srgbClr val="292929"/>
                  </a:solidFill>
                  <a:effectLst/>
                  <a:uLnTx/>
                  <a:uFillTx/>
                  <a:latin typeface="Arial" pitchFamily="34" charset="0"/>
                  <a:ea typeface="+mn-ea"/>
                  <a:cs typeface="+mn-cs"/>
                </a:endParaRPr>
              </a:p>
            </p:txBody>
          </p:sp>
          <p:cxnSp>
            <p:nvCxnSpPr>
              <p:cNvPr id="181" name="Straight Connector 401"/>
              <p:cNvCxnSpPr>
                <a:cxnSpLocks noChangeShapeType="1"/>
                <a:stCxn id="180" idx="0"/>
              </p:cNvCxnSpPr>
              <p:nvPr/>
            </p:nvCxnSpPr>
            <p:spPr bwMode="auto">
              <a:xfrm flipH="1" flipV="1">
                <a:off x="813611" y="905826"/>
                <a:ext cx="115407" cy="12175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Straight Connector 403"/>
              <p:cNvCxnSpPr>
                <a:cxnSpLocks noChangeShapeType="1"/>
                <a:stCxn id="180" idx="2"/>
                <a:endCxn id="187" idx="0"/>
              </p:cNvCxnSpPr>
              <p:nvPr/>
            </p:nvCxnSpPr>
            <p:spPr bwMode="auto">
              <a:xfrm>
                <a:off x="928448" y="1148551"/>
                <a:ext cx="35849" cy="8532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Straight Connector 404"/>
              <p:cNvCxnSpPr>
                <a:cxnSpLocks noChangeShapeType="1"/>
                <a:stCxn id="187" idx="2"/>
                <a:endCxn id="188" idx="0"/>
              </p:cNvCxnSpPr>
              <p:nvPr/>
            </p:nvCxnSpPr>
            <p:spPr bwMode="auto">
              <a:xfrm flipH="1">
                <a:off x="958629" y="1423229"/>
                <a:ext cx="5667" cy="56964"/>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Straight Connector 405"/>
              <p:cNvCxnSpPr>
                <a:cxnSpLocks noChangeShapeType="1"/>
                <a:stCxn id="186" idx="2"/>
                <a:endCxn id="185" idx="0"/>
              </p:cNvCxnSpPr>
              <p:nvPr/>
            </p:nvCxnSpPr>
            <p:spPr bwMode="auto">
              <a:xfrm>
                <a:off x="558754" y="1252226"/>
                <a:ext cx="6698" cy="7360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 name="TextBox 407"/>
              <p:cNvSpPr txBox="1">
                <a:spLocks noChangeArrowheads="1"/>
              </p:cNvSpPr>
              <p:nvPr/>
            </p:nvSpPr>
            <p:spPr bwMode="auto">
              <a:xfrm>
                <a:off x="475310" y="1325831"/>
                <a:ext cx="180285" cy="189349"/>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231" tIns="33231" rIns="33231" bIns="3323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l-GR" sz="700" b="1" i="0" u="none" strike="noStrike" kern="1200" cap="none" spc="0" normalizeH="0" baseline="0" noProof="0">
                    <a:ln>
                      <a:noFill/>
                    </a:ln>
                    <a:solidFill>
                      <a:srgbClr val="FFFFFF"/>
                    </a:solidFill>
                    <a:effectLst/>
                    <a:uLnTx/>
                    <a:uFillTx/>
                    <a:latin typeface="Arial" pitchFamily="34" charset="0"/>
                    <a:ea typeface="+mn-ea"/>
                    <a:cs typeface="+mn-cs"/>
                  </a:rPr>
                  <a:t>12</a:t>
                </a:r>
                <a:endParaRPr kumimoji="0" lang="el-GR" altLang="el-GR" sz="700" b="1"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86" name="TextBox 408"/>
              <p:cNvSpPr txBox="1">
                <a:spLocks noChangeArrowheads="1"/>
              </p:cNvSpPr>
              <p:nvPr/>
            </p:nvSpPr>
            <p:spPr bwMode="auto">
              <a:xfrm>
                <a:off x="468611" y="1062877"/>
                <a:ext cx="180285" cy="189349"/>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231" tIns="33231" rIns="33231" bIns="3323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l-GR" sz="700" b="1" i="0" u="none" strike="noStrike" kern="1200" cap="none" spc="0" normalizeH="0" baseline="0" noProof="0">
                    <a:ln>
                      <a:noFill/>
                    </a:ln>
                    <a:solidFill>
                      <a:srgbClr val="FFFFFF"/>
                    </a:solidFill>
                    <a:effectLst/>
                    <a:uLnTx/>
                    <a:uFillTx/>
                    <a:latin typeface="Arial" pitchFamily="34" charset="0"/>
                    <a:ea typeface="+mn-ea"/>
                    <a:cs typeface="+mn-cs"/>
                  </a:rPr>
                  <a:t>11</a:t>
                </a:r>
                <a:endParaRPr kumimoji="0" lang="el-GR" altLang="el-GR" sz="700" b="1"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87" name="TextBox 409"/>
              <p:cNvSpPr txBox="1">
                <a:spLocks noChangeArrowheads="1"/>
              </p:cNvSpPr>
              <p:nvPr/>
            </p:nvSpPr>
            <p:spPr bwMode="auto">
              <a:xfrm>
                <a:off x="874154" y="1233880"/>
                <a:ext cx="180285" cy="189349"/>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231" tIns="33231" rIns="33231" bIns="3323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l-GR" sz="700" b="1" i="0" u="none" strike="noStrike" kern="1200" cap="none" spc="0" normalizeH="0" baseline="0" noProof="0">
                    <a:ln>
                      <a:noFill/>
                    </a:ln>
                    <a:solidFill>
                      <a:srgbClr val="FFFFFF"/>
                    </a:solidFill>
                    <a:effectLst/>
                    <a:uLnTx/>
                    <a:uFillTx/>
                    <a:latin typeface="Arial" pitchFamily="34" charset="0"/>
                    <a:ea typeface="+mn-ea"/>
                    <a:cs typeface="+mn-cs"/>
                  </a:rPr>
                  <a:t>15</a:t>
                </a:r>
                <a:endParaRPr kumimoji="0" lang="el-GR" altLang="el-GR" sz="700" b="1"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88" name="TextBox 410"/>
              <p:cNvSpPr txBox="1">
                <a:spLocks noChangeArrowheads="1"/>
              </p:cNvSpPr>
              <p:nvPr/>
            </p:nvSpPr>
            <p:spPr bwMode="auto">
              <a:xfrm>
                <a:off x="868486" y="1480193"/>
                <a:ext cx="180285" cy="189349"/>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231" tIns="33231" rIns="33231" bIns="3323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l-GR" sz="700" b="1" i="0" u="none" strike="noStrike" kern="1200" cap="none" spc="0" normalizeH="0" baseline="0" noProof="0">
                    <a:ln>
                      <a:noFill/>
                    </a:ln>
                    <a:solidFill>
                      <a:srgbClr val="FFFFFF"/>
                    </a:solidFill>
                    <a:effectLst/>
                    <a:uLnTx/>
                    <a:uFillTx/>
                    <a:latin typeface="Arial" pitchFamily="34" charset="0"/>
                    <a:ea typeface="+mn-ea"/>
                    <a:cs typeface="+mn-cs"/>
                  </a:rPr>
                  <a:t>16</a:t>
                </a:r>
                <a:endParaRPr kumimoji="0" lang="el-GR" altLang="el-GR" sz="700" b="1" i="0" u="none" strike="noStrike" kern="1200" cap="none" spc="0" normalizeH="0" baseline="0" noProof="0">
                  <a:ln>
                    <a:noFill/>
                  </a:ln>
                  <a:solidFill>
                    <a:srgbClr val="FFFFFF"/>
                  </a:solidFill>
                  <a:effectLst/>
                  <a:uLnTx/>
                  <a:uFillTx/>
                  <a:latin typeface="Arial" pitchFamily="34" charset="0"/>
                  <a:ea typeface="+mn-ea"/>
                  <a:cs typeface="+mn-cs"/>
                </a:endParaRPr>
              </a:p>
            </p:txBody>
          </p:sp>
        </p:grpSp>
        <p:grpSp>
          <p:nvGrpSpPr>
            <p:cNvPr id="194" name="Group 416"/>
            <p:cNvGrpSpPr>
              <a:grpSpLocks/>
            </p:cNvGrpSpPr>
            <p:nvPr/>
          </p:nvGrpSpPr>
          <p:grpSpPr bwMode="auto">
            <a:xfrm>
              <a:off x="6965971" y="3097523"/>
              <a:ext cx="1072662" cy="1442827"/>
              <a:chOff x="2705769" y="1690803"/>
              <a:chExt cx="1356312" cy="1742404"/>
            </a:xfrm>
          </p:grpSpPr>
          <p:sp>
            <p:nvSpPr>
              <p:cNvPr id="195" name="Isosceles Triangle 163"/>
              <p:cNvSpPr>
                <a:spLocks noChangeArrowheads="1"/>
              </p:cNvSpPr>
              <p:nvPr/>
            </p:nvSpPr>
            <p:spPr bwMode="auto">
              <a:xfrm>
                <a:off x="2705769" y="1690803"/>
                <a:ext cx="1345909" cy="1734252"/>
              </a:xfrm>
              <a:prstGeom prst="triangle">
                <a:avLst>
                  <a:gd name="adj"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l-GR" altLang="el-GR" sz="1400" b="0" i="0" u="none" strike="noStrike" kern="1200" cap="none" spc="0" normalizeH="0" baseline="0" noProof="0">
                  <a:ln>
                    <a:noFill/>
                  </a:ln>
                  <a:solidFill>
                    <a:srgbClr val="292929"/>
                  </a:solidFill>
                  <a:effectLst/>
                  <a:uLnTx/>
                  <a:uFillTx/>
                  <a:latin typeface="Arial" pitchFamily="34" charset="0"/>
                  <a:ea typeface="+mn-ea"/>
                  <a:cs typeface="+mn-cs"/>
                </a:endParaRPr>
              </a:p>
            </p:txBody>
          </p:sp>
          <p:sp>
            <p:nvSpPr>
              <p:cNvPr id="196" name="Rectangle 164"/>
              <p:cNvSpPr>
                <a:spLocks noChangeArrowheads="1"/>
              </p:cNvSpPr>
              <p:nvPr/>
            </p:nvSpPr>
            <p:spPr bwMode="auto">
              <a:xfrm>
                <a:off x="2723628" y="3117278"/>
                <a:ext cx="1338453" cy="31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l-GR" sz="1100" b="0" i="0" u="none" strike="noStrike" kern="1200" cap="none" spc="0" normalizeH="0" baseline="0" noProof="0">
                    <a:ln>
                      <a:noFill/>
                    </a:ln>
                    <a:solidFill>
                      <a:srgbClr val="292929"/>
                    </a:solidFill>
                    <a:effectLst/>
                    <a:uLnTx/>
                    <a:uFillTx/>
                    <a:latin typeface="Arial" pitchFamily="34" charset="0"/>
                    <a:ea typeface="+mn-ea"/>
                    <a:cs typeface="+mn-cs"/>
                  </a:rPr>
                  <a:t>Materials</a:t>
                </a:r>
                <a:endParaRPr kumimoji="0" lang="el-GR" altLang="el-GR" sz="1100" b="0" i="0" u="none" strike="noStrike" kern="1200" cap="none" spc="0" normalizeH="0" baseline="0" noProof="0">
                  <a:ln>
                    <a:noFill/>
                  </a:ln>
                  <a:solidFill>
                    <a:srgbClr val="292929"/>
                  </a:solidFill>
                  <a:effectLst/>
                  <a:uLnTx/>
                  <a:uFillTx/>
                  <a:latin typeface="Arial" pitchFamily="34" charset="0"/>
                  <a:ea typeface="+mn-ea"/>
                  <a:cs typeface="+mn-cs"/>
                </a:endParaRPr>
              </a:p>
            </p:txBody>
          </p:sp>
          <p:grpSp>
            <p:nvGrpSpPr>
              <p:cNvPr id="197" name="Group 196"/>
              <p:cNvGrpSpPr/>
              <p:nvPr/>
            </p:nvGrpSpPr>
            <p:grpSpPr bwMode="auto">
              <a:xfrm>
                <a:off x="3187472" y="1990085"/>
                <a:ext cx="440488" cy="438718"/>
                <a:chOff x="8268678" y="2972180"/>
                <a:chExt cx="265722" cy="230832"/>
              </a:xfrm>
              <a:solidFill>
                <a:schemeClr val="bg1">
                  <a:lumMod val="50000"/>
                </a:schemeClr>
              </a:solidFill>
            </p:grpSpPr>
            <p:sp>
              <p:nvSpPr>
                <p:cNvPr id="206" name="Flowchart: Process 205"/>
                <p:cNvSpPr/>
                <p:nvPr/>
              </p:nvSpPr>
              <p:spPr bwMode="auto">
                <a:xfrm>
                  <a:off x="8335913" y="2972180"/>
                  <a:ext cx="113322" cy="75820"/>
                </a:xfrm>
                <a:prstGeom prst="flowChartProcess">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l-GR" sz="1400" b="0" i="0" u="none" strike="noStrike" kern="1200" cap="none" spc="0" normalizeH="0" baseline="0" noProof="0">
                    <a:ln>
                      <a:noFill/>
                    </a:ln>
                    <a:solidFill>
                      <a:srgbClr val="292929"/>
                    </a:solidFill>
                    <a:effectLst/>
                    <a:uLnTx/>
                    <a:uFillTx/>
                    <a:latin typeface="Calibri"/>
                    <a:ea typeface="+mn-ea"/>
                    <a:cs typeface="+mn-cs"/>
                  </a:endParaRPr>
                </a:p>
              </p:txBody>
            </p:sp>
            <p:sp>
              <p:nvSpPr>
                <p:cNvPr id="207" name="Flowchart: Process 206"/>
                <p:cNvSpPr/>
                <p:nvPr/>
              </p:nvSpPr>
              <p:spPr bwMode="auto">
                <a:xfrm>
                  <a:off x="8268678" y="3124580"/>
                  <a:ext cx="113322" cy="75820"/>
                </a:xfrm>
                <a:prstGeom prst="flowChartProcess">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l-GR" sz="1400" b="0" i="0" u="none" strike="noStrike" kern="1200" cap="none" spc="0" normalizeH="0" baseline="0" noProof="0">
                    <a:ln>
                      <a:noFill/>
                    </a:ln>
                    <a:solidFill>
                      <a:srgbClr val="292929"/>
                    </a:solidFill>
                    <a:effectLst/>
                    <a:uLnTx/>
                    <a:uFillTx/>
                    <a:latin typeface="Calibri"/>
                    <a:ea typeface="+mn-ea"/>
                    <a:cs typeface="+mn-cs"/>
                  </a:endParaRPr>
                </a:p>
              </p:txBody>
            </p:sp>
            <p:sp>
              <p:nvSpPr>
                <p:cNvPr id="208" name="Flowchart: Process 207"/>
                <p:cNvSpPr/>
                <p:nvPr/>
              </p:nvSpPr>
              <p:spPr bwMode="auto">
                <a:xfrm>
                  <a:off x="8421078" y="3127192"/>
                  <a:ext cx="113322" cy="75820"/>
                </a:xfrm>
                <a:prstGeom prst="flowChartProcess">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l-GR" sz="1400" b="0" i="0" u="none" strike="noStrike" kern="1200" cap="none" spc="0" normalizeH="0" baseline="0" noProof="0">
                    <a:ln>
                      <a:noFill/>
                    </a:ln>
                    <a:solidFill>
                      <a:srgbClr val="292929"/>
                    </a:solidFill>
                    <a:effectLst/>
                    <a:uLnTx/>
                    <a:uFillTx/>
                    <a:latin typeface="Calibri"/>
                    <a:ea typeface="+mn-ea"/>
                    <a:cs typeface="+mn-cs"/>
                  </a:endParaRPr>
                </a:p>
              </p:txBody>
            </p:sp>
            <p:cxnSp>
              <p:nvCxnSpPr>
                <p:cNvPr id="209" name="Straight Connector 208"/>
                <p:cNvCxnSpPr>
                  <a:stCxn id="206" idx="2"/>
                  <a:endCxn id="207" idx="0"/>
                </p:cNvCxnSpPr>
                <p:nvPr/>
              </p:nvCxnSpPr>
              <p:spPr bwMode="auto">
                <a:xfrm flipH="1">
                  <a:off x="8325339" y="3048000"/>
                  <a:ext cx="67235" cy="76580"/>
                </a:xfrm>
                <a:prstGeom prst="line">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Straight Connector 209"/>
                <p:cNvCxnSpPr>
                  <a:stCxn id="208" idx="3"/>
                  <a:endCxn id="206" idx="2"/>
                </p:cNvCxnSpPr>
                <p:nvPr/>
              </p:nvCxnSpPr>
              <p:spPr bwMode="auto">
                <a:xfrm flipH="1" flipV="1">
                  <a:off x="8392574" y="3048000"/>
                  <a:ext cx="141826" cy="117102"/>
                </a:xfrm>
                <a:prstGeom prst="line">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98" name="TextBox 421"/>
              <p:cNvSpPr txBox="1">
                <a:spLocks noChangeArrowheads="1"/>
              </p:cNvSpPr>
              <p:nvPr/>
            </p:nvSpPr>
            <p:spPr bwMode="auto">
              <a:xfrm>
                <a:off x="3077368" y="2547061"/>
                <a:ext cx="210525" cy="211134"/>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231" tIns="33231" rIns="33231" bIns="3323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l-GR" sz="700" b="1" i="0" u="none" strike="noStrike" kern="1200" cap="none" spc="0" normalizeH="0" baseline="0" noProof="0">
                    <a:ln>
                      <a:noFill/>
                    </a:ln>
                    <a:solidFill>
                      <a:srgbClr val="FFFFFF"/>
                    </a:solidFill>
                    <a:effectLst/>
                    <a:uLnTx/>
                    <a:uFillTx/>
                    <a:latin typeface="Arial" pitchFamily="34" charset="0"/>
                    <a:ea typeface="+mn-ea"/>
                    <a:cs typeface="+mn-cs"/>
                  </a:rPr>
                  <a:t>10</a:t>
                </a:r>
                <a:endParaRPr kumimoji="0" lang="el-GR" altLang="el-GR" sz="700" b="1"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99" name="TextBox 422"/>
              <p:cNvSpPr txBox="1">
                <a:spLocks noChangeArrowheads="1"/>
              </p:cNvSpPr>
              <p:nvPr/>
            </p:nvSpPr>
            <p:spPr bwMode="auto">
              <a:xfrm>
                <a:off x="3433490" y="2574146"/>
                <a:ext cx="210525" cy="211134"/>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231" tIns="33231" rIns="33231" bIns="3323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l-GR" sz="700" b="1" i="0" u="none" strike="noStrike" kern="1200" cap="none" spc="0" normalizeH="0" baseline="0" noProof="0">
                    <a:ln>
                      <a:noFill/>
                    </a:ln>
                    <a:solidFill>
                      <a:srgbClr val="FFFFFF"/>
                    </a:solidFill>
                    <a:effectLst/>
                    <a:uLnTx/>
                    <a:uFillTx/>
                    <a:latin typeface="Arial" pitchFamily="34" charset="0"/>
                    <a:ea typeface="+mn-ea"/>
                    <a:cs typeface="+mn-cs"/>
                  </a:rPr>
                  <a:t>17</a:t>
                </a:r>
                <a:endParaRPr kumimoji="0" lang="el-GR" altLang="el-GR" sz="700" b="1" i="0" u="none" strike="noStrike" kern="1200" cap="none" spc="0" normalizeH="0" baseline="0" noProof="0">
                  <a:ln>
                    <a:noFill/>
                  </a:ln>
                  <a:solidFill>
                    <a:srgbClr val="FFFFFF"/>
                  </a:solidFill>
                  <a:effectLst/>
                  <a:uLnTx/>
                  <a:uFillTx/>
                  <a:latin typeface="Arial" pitchFamily="34" charset="0"/>
                  <a:ea typeface="+mn-ea"/>
                  <a:cs typeface="+mn-cs"/>
                </a:endParaRPr>
              </a:p>
            </p:txBody>
          </p:sp>
          <p:cxnSp>
            <p:nvCxnSpPr>
              <p:cNvPr id="200" name="Straight Connector 423"/>
              <p:cNvCxnSpPr>
                <a:cxnSpLocks noChangeShapeType="1"/>
                <a:stCxn id="199" idx="0"/>
              </p:cNvCxnSpPr>
              <p:nvPr/>
            </p:nvCxnSpPr>
            <p:spPr bwMode="auto">
              <a:xfrm flipH="1" flipV="1">
                <a:off x="3534036" y="2428805"/>
                <a:ext cx="4716" cy="14534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Straight Connector 424"/>
              <p:cNvCxnSpPr>
                <a:cxnSpLocks noChangeShapeType="1"/>
                <a:stCxn id="198" idx="0"/>
              </p:cNvCxnSpPr>
              <p:nvPr/>
            </p:nvCxnSpPr>
            <p:spPr bwMode="auto">
              <a:xfrm flipV="1">
                <a:off x="3182631" y="2423844"/>
                <a:ext cx="98769" cy="12321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2" name="TextBox 425"/>
              <p:cNvSpPr txBox="1">
                <a:spLocks noChangeArrowheads="1"/>
              </p:cNvSpPr>
              <p:nvPr/>
            </p:nvSpPr>
            <p:spPr bwMode="auto">
              <a:xfrm>
                <a:off x="2887915" y="2953143"/>
                <a:ext cx="210525" cy="211134"/>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231" tIns="33231" rIns="33231" bIns="3323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l-GR" sz="700" b="1" i="0" u="none" strike="noStrike" kern="1200" cap="none" spc="0" normalizeH="0" baseline="0" noProof="0">
                    <a:ln>
                      <a:noFill/>
                    </a:ln>
                    <a:solidFill>
                      <a:srgbClr val="FFFFFF"/>
                    </a:solidFill>
                    <a:effectLst/>
                    <a:uLnTx/>
                    <a:uFillTx/>
                    <a:latin typeface="Arial" pitchFamily="34" charset="0"/>
                    <a:ea typeface="+mn-ea"/>
                    <a:cs typeface="+mn-cs"/>
                  </a:rPr>
                  <a:t>13</a:t>
                </a:r>
                <a:endParaRPr kumimoji="0" lang="el-GR" altLang="el-GR" sz="700" b="1" i="0" u="none" strike="noStrike" kern="1200" cap="none" spc="0" normalizeH="0" baseline="0" noProof="0">
                  <a:ln>
                    <a:noFill/>
                  </a:ln>
                  <a:solidFill>
                    <a:srgbClr val="FFFFFF"/>
                  </a:solidFill>
                  <a:effectLst/>
                  <a:uLnTx/>
                  <a:uFillTx/>
                  <a:latin typeface="Arial" pitchFamily="34" charset="0"/>
                  <a:ea typeface="+mn-ea"/>
                  <a:cs typeface="+mn-cs"/>
                </a:endParaRPr>
              </a:p>
            </p:txBody>
          </p:sp>
          <p:cxnSp>
            <p:nvCxnSpPr>
              <p:cNvPr id="203" name="Straight Connector 426"/>
              <p:cNvCxnSpPr>
                <a:cxnSpLocks noChangeShapeType="1"/>
                <a:stCxn id="202" idx="0"/>
                <a:endCxn id="198" idx="2"/>
              </p:cNvCxnSpPr>
              <p:nvPr/>
            </p:nvCxnSpPr>
            <p:spPr bwMode="auto">
              <a:xfrm flipV="1">
                <a:off x="2993178" y="2758195"/>
                <a:ext cx="189453" cy="19494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4" name="TextBox 427"/>
              <p:cNvSpPr txBox="1">
                <a:spLocks noChangeArrowheads="1"/>
              </p:cNvSpPr>
              <p:nvPr/>
            </p:nvSpPr>
            <p:spPr bwMode="auto">
              <a:xfrm>
                <a:off x="3199204" y="2895601"/>
                <a:ext cx="210525" cy="211134"/>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231" tIns="33231" rIns="33231" bIns="3323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l-GR" sz="700" b="1" i="0" u="none" strike="noStrike" kern="1200" cap="none" spc="0" normalizeH="0" baseline="0" noProof="0">
                    <a:ln>
                      <a:noFill/>
                    </a:ln>
                    <a:solidFill>
                      <a:srgbClr val="FFFFFF"/>
                    </a:solidFill>
                    <a:effectLst/>
                    <a:uLnTx/>
                    <a:uFillTx/>
                    <a:latin typeface="Arial" pitchFamily="34" charset="0"/>
                    <a:ea typeface="+mn-ea"/>
                    <a:cs typeface="+mn-cs"/>
                  </a:rPr>
                  <a:t>14</a:t>
                </a:r>
                <a:endParaRPr kumimoji="0" lang="el-GR" altLang="el-GR" sz="700" b="1" i="0" u="none" strike="noStrike" kern="1200" cap="none" spc="0" normalizeH="0" baseline="0" noProof="0">
                  <a:ln>
                    <a:noFill/>
                  </a:ln>
                  <a:solidFill>
                    <a:srgbClr val="FFFFFF"/>
                  </a:solidFill>
                  <a:effectLst/>
                  <a:uLnTx/>
                  <a:uFillTx/>
                  <a:latin typeface="Arial" pitchFamily="34" charset="0"/>
                  <a:ea typeface="+mn-ea"/>
                  <a:cs typeface="+mn-cs"/>
                </a:endParaRPr>
              </a:p>
            </p:txBody>
          </p:sp>
          <p:cxnSp>
            <p:nvCxnSpPr>
              <p:cNvPr id="205" name="Straight Connector 428"/>
              <p:cNvCxnSpPr>
                <a:cxnSpLocks noChangeShapeType="1"/>
                <a:stCxn id="204" idx="0"/>
                <a:endCxn id="198" idx="2"/>
              </p:cNvCxnSpPr>
              <p:nvPr/>
            </p:nvCxnSpPr>
            <p:spPr bwMode="auto">
              <a:xfrm flipH="1" flipV="1">
                <a:off x="3182631" y="2758195"/>
                <a:ext cx="121836" cy="13740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11" name="TextBox 210"/>
            <p:cNvSpPr txBox="1"/>
            <p:nvPr/>
          </p:nvSpPr>
          <p:spPr>
            <a:xfrm>
              <a:off x="6046215" y="1873908"/>
              <a:ext cx="1701107" cy="276999"/>
            </a:xfrm>
            <a:prstGeom prst="rect">
              <a:avLst/>
            </a:prstGeom>
            <a:noFill/>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l-GR" sz="1200" b="1" i="0" u="none" strike="noStrike" kern="1200" cap="none" spc="0" normalizeH="0" baseline="0" noProof="0" dirty="0">
                  <a:ln>
                    <a:noFill/>
                  </a:ln>
                  <a:solidFill>
                    <a:srgbClr val="3E3E3E"/>
                  </a:solidFill>
                  <a:effectLst/>
                  <a:uLnTx/>
                  <a:uFillTx/>
                  <a:latin typeface="Century Gothic" pitchFamily="34" charset="0"/>
                  <a:ea typeface="+mn-ea"/>
                  <a:cs typeface="+mn-cs"/>
                </a:rPr>
                <a:t>Backbone</a:t>
              </a:r>
              <a:r>
                <a:rPr kumimoji="0" lang="en-US" altLang="el-GR" sz="1100" b="1" i="0" u="none" strike="noStrike" kern="1200" cap="none" spc="0" normalizeH="0" baseline="0" noProof="0" dirty="0">
                  <a:ln>
                    <a:noFill/>
                  </a:ln>
                  <a:solidFill>
                    <a:srgbClr val="3E3E3E"/>
                  </a:solidFill>
                  <a:effectLst/>
                  <a:uLnTx/>
                  <a:uFillTx/>
                  <a:latin typeface="Century Gothic" pitchFamily="34" charset="0"/>
                  <a:ea typeface="+mn-ea"/>
                  <a:cs typeface="+mn-cs"/>
                </a:rPr>
                <a:t> </a:t>
              </a:r>
              <a:r>
                <a:rPr kumimoji="0" lang="en-US" altLang="el-GR" sz="1200" b="1" i="0" u="none" strike="noStrike" kern="1200" cap="none" spc="0" normalizeH="0" baseline="0" noProof="0" dirty="0">
                  <a:ln>
                    <a:noFill/>
                  </a:ln>
                  <a:solidFill>
                    <a:srgbClr val="3E3E3E"/>
                  </a:solidFill>
                  <a:effectLst/>
                  <a:uLnTx/>
                  <a:uFillTx/>
                  <a:latin typeface="Century Gothic" pitchFamily="34" charset="0"/>
                  <a:ea typeface="+mn-ea"/>
                  <a:cs typeface="+mn-cs"/>
                </a:rPr>
                <a:t>thesaurus</a:t>
              </a:r>
              <a:endParaRPr kumimoji="0" lang="el-GR" altLang="el-GR" sz="1100" b="1" i="0" u="none" strike="noStrike" kern="1200" cap="none" spc="0" normalizeH="0" baseline="0" noProof="0" dirty="0">
                <a:ln>
                  <a:noFill/>
                </a:ln>
                <a:solidFill>
                  <a:srgbClr val="3E3E3E"/>
                </a:solidFill>
                <a:effectLst/>
                <a:uLnTx/>
                <a:uFillTx/>
                <a:latin typeface="Century Gothic" pitchFamily="34" charset="0"/>
                <a:ea typeface="+mn-ea"/>
                <a:cs typeface="+mn-cs"/>
              </a:endParaRPr>
            </a:p>
          </p:txBody>
        </p:sp>
        <p:cxnSp>
          <p:nvCxnSpPr>
            <p:cNvPr id="212" name="Elbow Connector 9"/>
            <p:cNvCxnSpPr>
              <a:cxnSpLocks noChangeShapeType="1"/>
              <a:stCxn id="211" idx="0"/>
              <a:endCxn id="214" idx="0"/>
            </p:cNvCxnSpPr>
            <p:nvPr/>
          </p:nvCxnSpPr>
          <p:spPr bwMode="auto">
            <a:xfrm rot="16200000" flipV="1">
              <a:off x="5536272" y="513411"/>
              <a:ext cx="417356" cy="2303638"/>
            </a:xfrm>
            <a:prstGeom prst="curvedConnector3">
              <a:avLst>
                <a:gd name="adj1" fmla="val 154773"/>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64" name="Group 263"/>
          <p:cNvGrpSpPr/>
          <p:nvPr/>
        </p:nvGrpSpPr>
        <p:grpSpPr>
          <a:xfrm>
            <a:off x="-119786" y="1312536"/>
            <a:ext cx="4712917" cy="3183178"/>
            <a:chOff x="-119786" y="1456552"/>
            <a:chExt cx="4712917" cy="3183178"/>
          </a:xfrm>
        </p:grpSpPr>
        <p:cxnSp>
          <p:nvCxnSpPr>
            <p:cNvPr id="42" name="Elbow Connector 9"/>
            <p:cNvCxnSpPr>
              <a:cxnSpLocks noChangeShapeType="1"/>
              <a:stCxn id="228" idx="2"/>
              <a:endCxn id="85" idx="0"/>
            </p:cNvCxnSpPr>
            <p:nvPr/>
          </p:nvCxnSpPr>
          <p:spPr bwMode="auto">
            <a:xfrm rot="5400000">
              <a:off x="1539803" y="2435937"/>
              <a:ext cx="953175" cy="661279"/>
            </a:xfrm>
            <a:prstGeom prst="curvedConnector3">
              <a:avLst>
                <a:gd name="adj1" fmla="val 50000"/>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Elbow Connector 9"/>
            <p:cNvCxnSpPr>
              <a:cxnSpLocks noChangeShapeType="1"/>
              <a:stCxn id="228" idx="0"/>
              <a:endCxn id="66" idx="0"/>
            </p:cNvCxnSpPr>
            <p:nvPr/>
          </p:nvCxnSpPr>
          <p:spPr bwMode="auto">
            <a:xfrm rot="16200000" flipV="1">
              <a:off x="1478451" y="1144411"/>
              <a:ext cx="133244" cy="1603913"/>
            </a:xfrm>
            <a:prstGeom prst="curvedConnector3">
              <a:avLst>
                <a:gd name="adj1" fmla="val 271565"/>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Elbow Connector 9"/>
            <p:cNvCxnSpPr>
              <a:cxnSpLocks noChangeShapeType="1"/>
              <a:stCxn id="228" idx="2"/>
              <a:endCxn id="46" idx="0"/>
            </p:cNvCxnSpPr>
            <p:nvPr/>
          </p:nvCxnSpPr>
          <p:spPr bwMode="auto">
            <a:xfrm rot="16200000" flipH="1">
              <a:off x="2292280" y="2344737"/>
              <a:ext cx="1067880" cy="958383"/>
            </a:xfrm>
            <a:prstGeom prst="curvedConnector3">
              <a:avLst>
                <a:gd name="adj1" fmla="val 50000"/>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5" name="Group 44"/>
            <p:cNvGrpSpPr/>
            <p:nvPr/>
          </p:nvGrpSpPr>
          <p:grpSpPr>
            <a:xfrm>
              <a:off x="2479551" y="3357869"/>
              <a:ext cx="1651721" cy="1281861"/>
              <a:chOff x="2613524" y="3172782"/>
              <a:chExt cx="1789364" cy="1388683"/>
            </a:xfrm>
          </p:grpSpPr>
          <p:sp>
            <p:nvSpPr>
              <p:cNvPr id="46" name="Isosceles Triangle 172"/>
              <p:cNvSpPr>
                <a:spLocks noChangeArrowheads="1"/>
              </p:cNvSpPr>
              <p:nvPr/>
            </p:nvSpPr>
            <p:spPr bwMode="auto">
              <a:xfrm>
                <a:off x="2613524" y="3172782"/>
                <a:ext cx="1789364" cy="1368019"/>
              </a:xfrm>
              <a:prstGeom prst="triangle">
                <a:avLst>
                  <a:gd name="adj"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l-GR" altLang="el-GR" sz="1050" b="0" i="0" u="none" strike="noStrike" kern="1200" cap="none" spc="0" normalizeH="0" baseline="0" noProof="0">
                  <a:ln>
                    <a:noFill/>
                  </a:ln>
                  <a:solidFill>
                    <a:srgbClr val="292929"/>
                  </a:solidFill>
                  <a:effectLst/>
                  <a:uLnTx/>
                  <a:uFillTx/>
                  <a:latin typeface="Arial" pitchFamily="34" charset="0"/>
                  <a:ea typeface="+mn-ea"/>
                  <a:cs typeface="+mn-cs"/>
                </a:endParaRPr>
              </a:p>
            </p:txBody>
          </p:sp>
          <p:sp>
            <p:nvSpPr>
              <p:cNvPr id="47" name="Rectangle 173"/>
              <p:cNvSpPr>
                <a:spLocks noChangeArrowheads="1"/>
              </p:cNvSpPr>
              <p:nvPr/>
            </p:nvSpPr>
            <p:spPr bwMode="auto">
              <a:xfrm>
                <a:off x="2749906" y="4278054"/>
                <a:ext cx="1516600" cy="283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l-GR" sz="1100" b="0" i="0" u="none" strike="noStrike" kern="1200" cap="none" spc="0" normalizeH="0" baseline="0" noProof="0" dirty="0">
                    <a:ln>
                      <a:noFill/>
                    </a:ln>
                    <a:solidFill>
                      <a:srgbClr val="292929"/>
                    </a:solidFill>
                    <a:effectLst/>
                    <a:uLnTx/>
                    <a:uFillTx/>
                    <a:latin typeface="Arial" pitchFamily="34" charset="0"/>
                    <a:ea typeface="+mn-ea"/>
                    <a:cs typeface="+mn-cs"/>
                  </a:rPr>
                  <a:t>Physical Objects</a:t>
                </a:r>
                <a:endParaRPr kumimoji="0" lang="el-GR" altLang="el-GR" sz="1100" b="0" i="0" u="none" strike="noStrike" kern="1200" cap="none" spc="0" normalizeH="0" baseline="0" noProof="0" dirty="0">
                  <a:ln>
                    <a:noFill/>
                  </a:ln>
                  <a:solidFill>
                    <a:srgbClr val="292929"/>
                  </a:solidFill>
                  <a:effectLst/>
                  <a:uLnTx/>
                  <a:uFillTx/>
                  <a:latin typeface="Arial" pitchFamily="34" charset="0"/>
                  <a:ea typeface="+mn-ea"/>
                  <a:cs typeface="+mn-cs"/>
                </a:endParaRPr>
              </a:p>
            </p:txBody>
          </p:sp>
          <p:grpSp>
            <p:nvGrpSpPr>
              <p:cNvPr id="48" name="Group 47"/>
              <p:cNvGrpSpPr/>
              <p:nvPr/>
            </p:nvGrpSpPr>
            <p:grpSpPr bwMode="auto">
              <a:xfrm>
                <a:off x="3335694" y="3396093"/>
                <a:ext cx="264780" cy="315930"/>
                <a:chOff x="8268678" y="2972180"/>
                <a:chExt cx="265722" cy="230832"/>
              </a:xfrm>
              <a:solidFill>
                <a:schemeClr val="bg1">
                  <a:lumMod val="50000"/>
                </a:schemeClr>
              </a:solidFill>
            </p:grpSpPr>
            <p:sp>
              <p:nvSpPr>
                <p:cNvPr id="60" name="Flowchart: Process 59"/>
                <p:cNvSpPr/>
                <p:nvPr/>
              </p:nvSpPr>
              <p:spPr bwMode="auto">
                <a:xfrm>
                  <a:off x="8335913" y="2972180"/>
                  <a:ext cx="113322" cy="75820"/>
                </a:xfrm>
                <a:prstGeom prst="flowChartProcess">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l-GR" sz="1050" b="0" i="0" u="none" strike="noStrike" kern="1200" cap="none" spc="0" normalizeH="0" baseline="0" noProof="0">
                    <a:ln>
                      <a:noFill/>
                    </a:ln>
                    <a:solidFill>
                      <a:srgbClr val="292929"/>
                    </a:solidFill>
                    <a:effectLst/>
                    <a:uLnTx/>
                    <a:uFillTx/>
                    <a:latin typeface="Calibri"/>
                    <a:ea typeface="+mn-ea"/>
                    <a:cs typeface="+mn-cs"/>
                  </a:endParaRPr>
                </a:p>
              </p:txBody>
            </p:sp>
            <p:sp>
              <p:nvSpPr>
                <p:cNvPr id="61" name="Flowchart: Process 60"/>
                <p:cNvSpPr/>
                <p:nvPr/>
              </p:nvSpPr>
              <p:spPr bwMode="auto">
                <a:xfrm>
                  <a:off x="8268678" y="3124580"/>
                  <a:ext cx="113322" cy="75820"/>
                </a:xfrm>
                <a:prstGeom prst="flowChartProcess">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l-GR" sz="1050" b="0" i="0" u="none" strike="noStrike" kern="1200" cap="none" spc="0" normalizeH="0" baseline="0" noProof="0">
                    <a:ln>
                      <a:noFill/>
                    </a:ln>
                    <a:solidFill>
                      <a:srgbClr val="292929"/>
                    </a:solidFill>
                    <a:effectLst/>
                    <a:uLnTx/>
                    <a:uFillTx/>
                    <a:latin typeface="Calibri"/>
                    <a:ea typeface="+mn-ea"/>
                    <a:cs typeface="+mn-cs"/>
                  </a:endParaRPr>
                </a:p>
              </p:txBody>
            </p:sp>
            <p:sp>
              <p:nvSpPr>
                <p:cNvPr id="62" name="Flowchart: Process 61"/>
                <p:cNvSpPr/>
                <p:nvPr/>
              </p:nvSpPr>
              <p:spPr bwMode="auto">
                <a:xfrm>
                  <a:off x="8421078" y="3127192"/>
                  <a:ext cx="113322" cy="75820"/>
                </a:xfrm>
                <a:prstGeom prst="flowChartProcess">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l-GR" sz="1050" b="0" i="0" u="none" strike="noStrike" kern="1200" cap="none" spc="0" normalizeH="0" baseline="0" noProof="0">
                    <a:ln>
                      <a:noFill/>
                    </a:ln>
                    <a:solidFill>
                      <a:srgbClr val="292929"/>
                    </a:solidFill>
                    <a:effectLst/>
                    <a:uLnTx/>
                    <a:uFillTx/>
                    <a:latin typeface="Calibri"/>
                    <a:ea typeface="+mn-ea"/>
                    <a:cs typeface="+mn-cs"/>
                  </a:endParaRPr>
                </a:p>
              </p:txBody>
            </p:sp>
            <p:cxnSp>
              <p:nvCxnSpPr>
                <p:cNvPr id="63" name="Straight Connector 62"/>
                <p:cNvCxnSpPr>
                  <a:stCxn id="60" idx="2"/>
                  <a:endCxn id="61" idx="0"/>
                </p:cNvCxnSpPr>
                <p:nvPr/>
              </p:nvCxnSpPr>
              <p:spPr bwMode="auto">
                <a:xfrm flipH="1">
                  <a:off x="8325339" y="3048000"/>
                  <a:ext cx="67235" cy="76580"/>
                </a:xfrm>
                <a:prstGeom prst="line">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Straight Connector 63"/>
                <p:cNvCxnSpPr>
                  <a:stCxn id="62" idx="3"/>
                  <a:endCxn id="60" idx="2"/>
                </p:cNvCxnSpPr>
                <p:nvPr/>
              </p:nvCxnSpPr>
              <p:spPr bwMode="auto">
                <a:xfrm flipH="1" flipV="1">
                  <a:off x="8392574" y="3048000"/>
                  <a:ext cx="141826" cy="117102"/>
                </a:xfrm>
                <a:prstGeom prst="line">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49" name="Straight Connector 230"/>
              <p:cNvCxnSpPr>
                <a:cxnSpLocks noChangeShapeType="1"/>
                <a:stCxn id="55" idx="0"/>
              </p:cNvCxnSpPr>
              <p:nvPr/>
            </p:nvCxnSpPr>
            <p:spPr bwMode="auto">
              <a:xfrm flipV="1">
                <a:off x="3293925" y="3708451"/>
                <a:ext cx="98229" cy="90624"/>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Rectangle 49"/>
              <p:cNvSpPr/>
              <p:nvPr/>
            </p:nvSpPr>
            <p:spPr bwMode="auto">
              <a:xfrm>
                <a:off x="3562917" y="3849490"/>
                <a:ext cx="123896" cy="116513"/>
              </a:xfrm>
              <a:prstGeom prst="rect">
                <a:avLst/>
              </a:prstGeom>
              <a:solidFill>
                <a:schemeClr val="bg2"/>
              </a:solidFill>
              <a:ln w="9525" cap="flat" cmpd="sng" algn="ctr">
                <a:solidFill>
                  <a:schemeClr val="tx1">
                    <a:lumMod val="90000"/>
                    <a:lumOff val="10000"/>
                  </a:schemeClr>
                </a:solidFill>
                <a:prstDash val="solid"/>
                <a:round/>
                <a:headEnd type="none" w="med" len="med"/>
                <a:tailEnd type="none" w="med" len="med"/>
              </a:ln>
              <a:effectLs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l-GR" altLang="el-GR" sz="1050" b="0" i="0" u="none" strike="noStrike" kern="1200" cap="none" spc="0" normalizeH="0" baseline="0" noProof="0">
                  <a:ln>
                    <a:noFill/>
                  </a:ln>
                  <a:solidFill>
                    <a:srgbClr val="292929"/>
                  </a:solidFill>
                  <a:effectLst/>
                  <a:uLnTx/>
                  <a:uFillTx/>
                  <a:latin typeface="Arial" pitchFamily="34" charset="0"/>
                  <a:ea typeface="+mn-ea"/>
                  <a:cs typeface="+mn-cs"/>
                </a:endParaRPr>
              </a:p>
            </p:txBody>
          </p:sp>
          <p:cxnSp>
            <p:nvCxnSpPr>
              <p:cNvPr id="51" name="Straight Connector 255"/>
              <p:cNvCxnSpPr>
                <a:cxnSpLocks noChangeShapeType="1"/>
                <a:stCxn id="55" idx="2"/>
                <a:endCxn id="56" idx="0"/>
              </p:cNvCxnSpPr>
              <p:nvPr/>
            </p:nvCxnSpPr>
            <p:spPr bwMode="auto">
              <a:xfrm>
                <a:off x="3293925" y="3988478"/>
                <a:ext cx="194997" cy="98994"/>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256"/>
              <p:cNvCxnSpPr>
                <a:cxnSpLocks noChangeShapeType="1"/>
                <a:stCxn id="50" idx="0"/>
              </p:cNvCxnSpPr>
              <p:nvPr/>
            </p:nvCxnSpPr>
            <p:spPr bwMode="auto">
              <a:xfrm flipH="1" flipV="1">
                <a:off x="3544014" y="3712023"/>
                <a:ext cx="80924" cy="13748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Connector 260"/>
              <p:cNvCxnSpPr>
                <a:cxnSpLocks noChangeShapeType="1"/>
                <a:stCxn id="50" idx="2"/>
                <a:endCxn id="57" idx="0"/>
              </p:cNvCxnSpPr>
              <p:nvPr/>
            </p:nvCxnSpPr>
            <p:spPr bwMode="auto">
              <a:xfrm>
                <a:off x="3624865" y="3966002"/>
                <a:ext cx="131129" cy="12147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261"/>
              <p:cNvCxnSpPr>
                <a:cxnSpLocks noChangeShapeType="1"/>
                <a:stCxn id="55" idx="2"/>
                <a:endCxn id="58" idx="0"/>
              </p:cNvCxnSpPr>
              <p:nvPr/>
            </p:nvCxnSpPr>
            <p:spPr bwMode="auto">
              <a:xfrm flipH="1">
                <a:off x="3193664" y="3988478"/>
                <a:ext cx="100261" cy="13154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TextBox 145"/>
              <p:cNvSpPr txBox="1">
                <a:spLocks noChangeArrowheads="1"/>
              </p:cNvSpPr>
              <p:nvPr/>
            </p:nvSpPr>
            <p:spPr bwMode="auto">
              <a:xfrm>
                <a:off x="3230656" y="3799076"/>
                <a:ext cx="126539" cy="189402"/>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231" tIns="33231" rIns="33231" bIns="3323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l-GR" sz="700" b="1" i="0" u="none" strike="noStrike" kern="1200" cap="none" spc="0" normalizeH="0" baseline="0" noProof="0">
                    <a:ln>
                      <a:noFill/>
                    </a:ln>
                    <a:solidFill>
                      <a:srgbClr val="FFFFFF"/>
                    </a:solidFill>
                    <a:effectLst/>
                    <a:uLnTx/>
                    <a:uFillTx/>
                    <a:latin typeface="Arial" pitchFamily="34" charset="0"/>
                    <a:ea typeface="+mn-ea"/>
                    <a:cs typeface="+mn-cs"/>
                  </a:rPr>
                  <a:t>1</a:t>
                </a:r>
                <a:endParaRPr kumimoji="0" lang="el-GR" altLang="el-GR" sz="700" b="1"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56" name="TextBox 298"/>
              <p:cNvSpPr txBox="1">
                <a:spLocks noChangeArrowheads="1"/>
              </p:cNvSpPr>
              <p:nvPr/>
            </p:nvSpPr>
            <p:spPr bwMode="auto">
              <a:xfrm>
                <a:off x="3425652" y="4087472"/>
                <a:ext cx="126539" cy="189402"/>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231" tIns="33231" rIns="33231" bIns="3323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l-GR" sz="700" b="1" i="0" u="none" strike="noStrike" kern="1200" cap="none" spc="0" normalizeH="0" baseline="0" noProof="0">
                    <a:ln>
                      <a:noFill/>
                    </a:ln>
                    <a:solidFill>
                      <a:srgbClr val="FFFFFF"/>
                    </a:solidFill>
                    <a:effectLst/>
                    <a:uLnTx/>
                    <a:uFillTx/>
                    <a:latin typeface="Arial" pitchFamily="34" charset="0"/>
                    <a:ea typeface="+mn-ea"/>
                    <a:cs typeface="+mn-cs"/>
                  </a:rPr>
                  <a:t>2</a:t>
                </a:r>
                <a:endParaRPr kumimoji="0" lang="el-GR" altLang="el-GR" sz="700" b="1"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57" name="TextBox 299"/>
              <p:cNvSpPr txBox="1">
                <a:spLocks noChangeArrowheads="1"/>
              </p:cNvSpPr>
              <p:nvPr/>
            </p:nvSpPr>
            <p:spPr bwMode="auto">
              <a:xfrm>
                <a:off x="3692724" y="4087472"/>
                <a:ext cx="126539" cy="189402"/>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231" tIns="33231" rIns="33231" bIns="3323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l-GR" sz="700" b="1" i="0" u="none" strike="noStrike" kern="1200" cap="none" spc="0" normalizeH="0" baseline="0" noProof="0">
                    <a:ln>
                      <a:noFill/>
                    </a:ln>
                    <a:solidFill>
                      <a:srgbClr val="FFFFFF"/>
                    </a:solidFill>
                    <a:effectLst/>
                    <a:uLnTx/>
                    <a:uFillTx/>
                    <a:latin typeface="Arial" pitchFamily="34" charset="0"/>
                    <a:ea typeface="+mn-ea"/>
                    <a:cs typeface="+mn-cs"/>
                  </a:rPr>
                  <a:t>4</a:t>
                </a:r>
                <a:endParaRPr kumimoji="0" lang="el-GR" altLang="el-GR" sz="700" b="1"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58" name="TextBox 303"/>
              <p:cNvSpPr txBox="1">
                <a:spLocks noChangeArrowheads="1"/>
              </p:cNvSpPr>
              <p:nvPr/>
            </p:nvSpPr>
            <p:spPr bwMode="auto">
              <a:xfrm>
                <a:off x="3130394" y="4120019"/>
                <a:ext cx="126539" cy="189402"/>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231" tIns="33231" rIns="33231" bIns="3323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l-GR" sz="700" b="1" i="0" u="none" strike="noStrike" kern="1200" cap="none" spc="0" normalizeH="0" baseline="0" noProof="0">
                    <a:ln>
                      <a:noFill/>
                    </a:ln>
                    <a:solidFill>
                      <a:srgbClr val="FFFFFF"/>
                    </a:solidFill>
                    <a:effectLst/>
                    <a:uLnTx/>
                    <a:uFillTx/>
                    <a:latin typeface="Arial" pitchFamily="34" charset="0"/>
                    <a:ea typeface="+mn-ea"/>
                    <a:cs typeface="+mn-cs"/>
                  </a:rPr>
                  <a:t>3</a:t>
                </a:r>
                <a:endParaRPr kumimoji="0" lang="el-GR" altLang="el-GR" sz="700" b="1" i="0" u="none" strike="noStrike" kern="1200" cap="none" spc="0" normalizeH="0" baseline="0" noProof="0">
                  <a:ln>
                    <a:noFill/>
                  </a:ln>
                  <a:solidFill>
                    <a:srgbClr val="FFFFFF"/>
                  </a:solidFill>
                  <a:effectLst/>
                  <a:uLnTx/>
                  <a:uFillTx/>
                  <a:latin typeface="Arial" pitchFamily="34" charset="0"/>
                  <a:ea typeface="+mn-ea"/>
                  <a:cs typeface="+mn-cs"/>
                </a:endParaRPr>
              </a:p>
            </p:txBody>
          </p:sp>
          <p:cxnSp>
            <p:nvCxnSpPr>
              <p:cNvPr id="59" name="Straight Connector 380"/>
              <p:cNvCxnSpPr>
                <a:cxnSpLocks noChangeShapeType="1"/>
                <a:stCxn id="56" idx="0"/>
                <a:endCxn id="50" idx="2"/>
              </p:cNvCxnSpPr>
              <p:nvPr/>
            </p:nvCxnSpPr>
            <p:spPr bwMode="auto">
              <a:xfrm flipV="1">
                <a:off x="3488922" y="3966002"/>
                <a:ext cx="135943" cy="12147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5" name="Group 64"/>
            <p:cNvGrpSpPr/>
            <p:nvPr/>
          </p:nvGrpSpPr>
          <p:grpSpPr>
            <a:xfrm>
              <a:off x="-119786" y="1879746"/>
              <a:ext cx="1742767" cy="1548669"/>
              <a:chOff x="-21626" y="2925774"/>
              <a:chExt cx="1887998" cy="1677725"/>
            </a:xfrm>
          </p:grpSpPr>
          <p:sp>
            <p:nvSpPr>
              <p:cNvPr id="66" name="Isosceles Triangle 198"/>
              <p:cNvSpPr>
                <a:spLocks noChangeArrowheads="1"/>
              </p:cNvSpPr>
              <p:nvPr/>
            </p:nvSpPr>
            <p:spPr bwMode="auto">
              <a:xfrm>
                <a:off x="36066" y="2925774"/>
                <a:ext cx="1754238" cy="1674929"/>
              </a:xfrm>
              <a:prstGeom prst="triangle">
                <a:avLst>
                  <a:gd name="adj"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l-GR" altLang="el-GR" sz="1400" b="0" i="0" u="none" strike="noStrike" kern="1200" cap="none" spc="0" normalizeH="0" baseline="0" noProof="0">
                  <a:ln>
                    <a:noFill/>
                  </a:ln>
                  <a:solidFill>
                    <a:srgbClr val="292929"/>
                  </a:solidFill>
                  <a:effectLst/>
                  <a:uLnTx/>
                  <a:uFillTx/>
                  <a:latin typeface="Arial" pitchFamily="34" charset="0"/>
                  <a:ea typeface="+mn-ea"/>
                  <a:cs typeface="+mn-cs"/>
                </a:endParaRPr>
              </a:p>
            </p:txBody>
          </p:sp>
          <p:sp>
            <p:nvSpPr>
              <p:cNvPr id="67" name="Rectangle 199"/>
              <p:cNvSpPr>
                <a:spLocks noChangeArrowheads="1"/>
              </p:cNvSpPr>
              <p:nvPr/>
            </p:nvSpPr>
            <p:spPr bwMode="auto">
              <a:xfrm>
                <a:off x="-21626" y="4320088"/>
                <a:ext cx="1887998" cy="283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l-GR" sz="1100" b="0" i="0" u="none" strike="noStrike" kern="1200" cap="none" spc="0" normalizeH="0" baseline="0" noProof="0" dirty="0">
                    <a:ln>
                      <a:noFill/>
                    </a:ln>
                    <a:solidFill>
                      <a:srgbClr val="292929"/>
                    </a:solidFill>
                    <a:effectLst/>
                    <a:uLnTx/>
                    <a:uFillTx/>
                    <a:latin typeface="Arial" pitchFamily="34" charset="0"/>
                    <a:ea typeface="+mn-ea"/>
                    <a:cs typeface="+mn-cs"/>
                  </a:rPr>
                  <a:t>Conceptual Objects</a:t>
                </a:r>
                <a:endParaRPr kumimoji="0" lang="el-GR" altLang="el-GR" sz="1100" b="0" i="0" u="none" strike="noStrike" kern="1200" cap="none" spc="0" normalizeH="0" baseline="0" noProof="0" dirty="0">
                  <a:ln>
                    <a:noFill/>
                  </a:ln>
                  <a:solidFill>
                    <a:srgbClr val="292929"/>
                  </a:solidFill>
                  <a:effectLst/>
                  <a:uLnTx/>
                  <a:uFillTx/>
                  <a:latin typeface="Arial" pitchFamily="34" charset="0"/>
                  <a:ea typeface="+mn-ea"/>
                  <a:cs typeface="+mn-cs"/>
                </a:endParaRPr>
              </a:p>
            </p:txBody>
          </p:sp>
          <p:grpSp>
            <p:nvGrpSpPr>
              <p:cNvPr id="68" name="Group 67"/>
              <p:cNvGrpSpPr/>
              <p:nvPr/>
            </p:nvGrpSpPr>
            <p:grpSpPr bwMode="auto">
              <a:xfrm>
                <a:off x="776411" y="3127007"/>
                <a:ext cx="262563" cy="371561"/>
                <a:chOff x="8268678" y="2972180"/>
                <a:chExt cx="265722" cy="230832"/>
              </a:xfrm>
              <a:solidFill>
                <a:schemeClr val="bg1">
                  <a:lumMod val="50000"/>
                </a:schemeClr>
              </a:solidFill>
            </p:grpSpPr>
            <p:sp>
              <p:nvSpPr>
                <p:cNvPr id="79" name="Flowchart: Process 78"/>
                <p:cNvSpPr/>
                <p:nvPr/>
              </p:nvSpPr>
              <p:spPr bwMode="auto">
                <a:xfrm>
                  <a:off x="8335913" y="2972180"/>
                  <a:ext cx="113322" cy="75820"/>
                </a:xfrm>
                <a:prstGeom prst="flowChartProcess">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l-GR" sz="1400" b="0" i="0" u="none" strike="noStrike" kern="1200" cap="none" spc="0" normalizeH="0" baseline="0" noProof="0">
                    <a:ln>
                      <a:noFill/>
                    </a:ln>
                    <a:solidFill>
                      <a:srgbClr val="292929"/>
                    </a:solidFill>
                    <a:effectLst/>
                    <a:uLnTx/>
                    <a:uFillTx/>
                    <a:latin typeface="Calibri"/>
                    <a:ea typeface="+mn-ea"/>
                    <a:cs typeface="+mn-cs"/>
                  </a:endParaRPr>
                </a:p>
              </p:txBody>
            </p:sp>
            <p:sp>
              <p:nvSpPr>
                <p:cNvPr id="80" name="Flowchart: Process 79"/>
                <p:cNvSpPr/>
                <p:nvPr/>
              </p:nvSpPr>
              <p:spPr bwMode="auto">
                <a:xfrm>
                  <a:off x="8268678" y="3124580"/>
                  <a:ext cx="113322" cy="75820"/>
                </a:xfrm>
                <a:prstGeom prst="flowChartProcess">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l-GR" sz="1400" b="0" i="0" u="none" strike="noStrike" kern="1200" cap="none" spc="0" normalizeH="0" baseline="0" noProof="0">
                    <a:ln>
                      <a:noFill/>
                    </a:ln>
                    <a:solidFill>
                      <a:srgbClr val="292929"/>
                    </a:solidFill>
                    <a:effectLst/>
                    <a:uLnTx/>
                    <a:uFillTx/>
                    <a:latin typeface="Calibri"/>
                    <a:ea typeface="+mn-ea"/>
                    <a:cs typeface="+mn-cs"/>
                  </a:endParaRPr>
                </a:p>
              </p:txBody>
            </p:sp>
            <p:sp>
              <p:nvSpPr>
                <p:cNvPr id="81" name="Flowchart: Process 80"/>
                <p:cNvSpPr/>
                <p:nvPr/>
              </p:nvSpPr>
              <p:spPr bwMode="auto">
                <a:xfrm>
                  <a:off x="8421078" y="3127192"/>
                  <a:ext cx="113322" cy="75820"/>
                </a:xfrm>
                <a:prstGeom prst="flowChartProcess">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l-GR" sz="1400" b="0" i="0" u="none" strike="noStrike" kern="1200" cap="none" spc="0" normalizeH="0" baseline="0" noProof="0">
                    <a:ln>
                      <a:noFill/>
                    </a:ln>
                    <a:solidFill>
                      <a:srgbClr val="292929"/>
                    </a:solidFill>
                    <a:effectLst/>
                    <a:uLnTx/>
                    <a:uFillTx/>
                    <a:latin typeface="Calibri"/>
                    <a:ea typeface="+mn-ea"/>
                    <a:cs typeface="+mn-cs"/>
                  </a:endParaRPr>
                </a:p>
              </p:txBody>
            </p:sp>
            <p:cxnSp>
              <p:nvCxnSpPr>
                <p:cNvPr id="82" name="Straight Connector 81"/>
                <p:cNvCxnSpPr>
                  <a:stCxn id="79" idx="2"/>
                  <a:endCxn id="80" idx="0"/>
                </p:cNvCxnSpPr>
                <p:nvPr/>
              </p:nvCxnSpPr>
              <p:spPr bwMode="auto">
                <a:xfrm flipH="1">
                  <a:off x="8325339" y="3048000"/>
                  <a:ext cx="67235" cy="76580"/>
                </a:xfrm>
                <a:prstGeom prst="line">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Straight Connector 82"/>
                <p:cNvCxnSpPr>
                  <a:stCxn id="81" idx="3"/>
                  <a:endCxn id="79" idx="2"/>
                </p:cNvCxnSpPr>
                <p:nvPr/>
              </p:nvCxnSpPr>
              <p:spPr bwMode="auto">
                <a:xfrm flipH="1" flipV="1">
                  <a:off x="8392574" y="3048000"/>
                  <a:ext cx="141826" cy="117102"/>
                </a:xfrm>
                <a:prstGeom prst="line">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69" name="Straight Connector 273"/>
              <p:cNvCxnSpPr>
                <a:cxnSpLocks noChangeShapeType="1"/>
                <a:stCxn id="72" idx="0"/>
              </p:cNvCxnSpPr>
              <p:nvPr/>
            </p:nvCxnSpPr>
            <p:spPr bwMode="auto">
              <a:xfrm flipV="1">
                <a:off x="740777" y="3494364"/>
                <a:ext cx="61863" cy="145584"/>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Rectangle 69"/>
              <p:cNvSpPr/>
              <p:nvPr/>
            </p:nvSpPr>
            <p:spPr bwMode="auto">
              <a:xfrm>
                <a:off x="1011183" y="3849000"/>
                <a:ext cx="112317" cy="108864"/>
              </a:xfrm>
              <a:prstGeom prst="rect">
                <a:avLst/>
              </a:prstGeom>
              <a:solidFill>
                <a:schemeClr val="bg2"/>
              </a:solidFill>
              <a:ln w="9525" cap="flat" cmpd="sng" algn="ctr">
                <a:solidFill>
                  <a:schemeClr val="tx1">
                    <a:lumMod val="90000"/>
                    <a:lumOff val="10000"/>
                  </a:schemeClr>
                </a:solidFill>
                <a:prstDash val="solid"/>
                <a:round/>
                <a:headEnd type="none" w="med" len="med"/>
                <a:tailEnd type="none" w="med" len="med"/>
              </a:ln>
              <a:effectLs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l-GR" altLang="el-GR" sz="1400" b="0" i="0" u="none" strike="noStrike" kern="1200" cap="none" spc="0" normalizeH="0" baseline="0" noProof="0">
                  <a:ln>
                    <a:noFill/>
                  </a:ln>
                  <a:solidFill>
                    <a:srgbClr val="292929"/>
                  </a:solidFill>
                  <a:effectLst/>
                  <a:uLnTx/>
                  <a:uFillTx/>
                  <a:latin typeface="Arial" pitchFamily="34" charset="0"/>
                  <a:ea typeface="+mn-ea"/>
                  <a:cs typeface="+mn-cs"/>
                </a:endParaRPr>
              </a:p>
            </p:txBody>
          </p:sp>
          <p:cxnSp>
            <p:nvCxnSpPr>
              <p:cNvPr id="71" name="Straight Connector 295"/>
              <p:cNvCxnSpPr>
                <a:cxnSpLocks noChangeShapeType="1"/>
                <a:stCxn id="75" idx="0"/>
                <a:endCxn id="70" idx="2"/>
              </p:cNvCxnSpPr>
              <p:nvPr/>
            </p:nvCxnSpPr>
            <p:spPr bwMode="auto">
              <a:xfrm flipH="1" flipV="1">
                <a:off x="1067342" y="3957864"/>
                <a:ext cx="137510" cy="7935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 name="TextBox 324"/>
              <p:cNvSpPr txBox="1">
                <a:spLocks noChangeArrowheads="1"/>
              </p:cNvSpPr>
              <p:nvPr/>
            </p:nvSpPr>
            <p:spPr bwMode="auto">
              <a:xfrm>
                <a:off x="668466" y="3639948"/>
                <a:ext cx="144621" cy="222744"/>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3231" tIns="33231" rIns="33231" bIns="3323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l-GR" sz="900" b="1" i="0" u="none" strike="noStrike" kern="1200" cap="none" spc="0" normalizeH="0" baseline="0" noProof="0">
                    <a:ln>
                      <a:noFill/>
                    </a:ln>
                    <a:solidFill>
                      <a:srgbClr val="FFFFFF"/>
                    </a:solidFill>
                    <a:effectLst/>
                    <a:uLnTx/>
                    <a:uFillTx/>
                    <a:latin typeface="Arial" pitchFamily="34" charset="0"/>
                    <a:ea typeface="+mn-ea"/>
                    <a:cs typeface="+mn-cs"/>
                  </a:rPr>
                  <a:t>5</a:t>
                </a:r>
                <a:endParaRPr kumimoji="0" lang="el-GR" altLang="el-GR" sz="900" b="1"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3" name="TextBox 344"/>
              <p:cNvSpPr txBox="1">
                <a:spLocks noChangeArrowheads="1"/>
              </p:cNvSpPr>
              <p:nvPr/>
            </p:nvSpPr>
            <p:spPr bwMode="auto">
              <a:xfrm>
                <a:off x="651306" y="3958778"/>
                <a:ext cx="151333" cy="222744"/>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3231" tIns="33231" rIns="33231" bIns="3323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l-GR" sz="900" b="1" i="0" u="none" strike="noStrike" kern="1200" cap="none" spc="0" normalizeH="0" baseline="0" noProof="0">
                    <a:ln>
                      <a:noFill/>
                    </a:ln>
                    <a:solidFill>
                      <a:srgbClr val="FFFFFF"/>
                    </a:solidFill>
                    <a:effectLst/>
                    <a:uLnTx/>
                    <a:uFillTx/>
                    <a:latin typeface="Arial" pitchFamily="34" charset="0"/>
                    <a:ea typeface="+mn-ea"/>
                    <a:cs typeface="+mn-cs"/>
                  </a:rPr>
                  <a:t>6</a:t>
                </a:r>
                <a:endParaRPr kumimoji="0" lang="el-GR" altLang="el-GR" sz="900" b="1" i="0" u="none" strike="noStrike" kern="1200" cap="none" spc="0" normalizeH="0" baseline="0" noProof="0">
                  <a:ln>
                    <a:noFill/>
                  </a:ln>
                  <a:solidFill>
                    <a:srgbClr val="FFFFFF"/>
                  </a:solidFill>
                  <a:effectLst/>
                  <a:uLnTx/>
                  <a:uFillTx/>
                  <a:latin typeface="Arial" pitchFamily="34" charset="0"/>
                  <a:ea typeface="+mn-ea"/>
                  <a:cs typeface="+mn-cs"/>
                </a:endParaRPr>
              </a:p>
            </p:txBody>
          </p:sp>
          <p:cxnSp>
            <p:nvCxnSpPr>
              <p:cNvPr id="74" name="Straight Connector 345"/>
              <p:cNvCxnSpPr>
                <a:cxnSpLocks noChangeShapeType="1"/>
                <a:stCxn id="73" idx="0"/>
                <a:endCxn id="72" idx="2"/>
              </p:cNvCxnSpPr>
              <p:nvPr/>
            </p:nvCxnSpPr>
            <p:spPr bwMode="auto">
              <a:xfrm flipV="1">
                <a:off x="726973" y="3862692"/>
                <a:ext cx="13804" cy="9608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TextBox 351"/>
              <p:cNvSpPr txBox="1">
                <a:spLocks noChangeArrowheads="1"/>
              </p:cNvSpPr>
              <p:nvPr/>
            </p:nvSpPr>
            <p:spPr bwMode="auto">
              <a:xfrm>
                <a:off x="1133768" y="4037215"/>
                <a:ext cx="142167" cy="222744"/>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231" tIns="33231" rIns="33231" bIns="3323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l-GR" sz="900" b="1" i="0" u="none" strike="noStrike" kern="1200" cap="none" spc="0" normalizeH="0" baseline="0" noProof="0">
                    <a:ln>
                      <a:noFill/>
                    </a:ln>
                    <a:solidFill>
                      <a:srgbClr val="FFFFFF"/>
                    </a:solidFill>
                    <a:effectLst/>
                    <a:uLnTx/>
                    <a:uFillTx/>
                    <a:latin typeface="Arial" pitchFamily="34" charset="0"/>
                    <a:ea typeface="+mn-ea"/>
                    <a:cs typeface="+mn-cs"/>
                  </a:rPr>
                  <a:t>7</a:t>
                </a:r>
                <a:endParaRPr kumimoji="0" lang="el-GR" altLang="el-GR" sz="900" b="1" i="0" u="none" strike="noStrike" kern="1200" cap="none" spc="0" normalizeH="0" baseline="0" noProof="0">
                  <a:ln>
                    <a:noFill/>
                  </a:ln>
                  <a:solidFill>
                    <a:srgbClr val="FFFFFF"/>
                  </a:solidFill>
                  <a:effectLst/>
                  <a:uLnTx/>
                  <a:uFillTx/>
                  <a:latin typeface="Arial" pitchFamily="34" charset="0"/>
                  <a:ea typeface="+mn-ea"/>
                  <a:cs typeface="+mn-cs"/>
                </a:endParaRPr>
              </a:p>
            </p:txBody>
          </p:sp>
          <p:cxnSp>
            <p:nvCxnSpPr>
              <p:cNvPr id="76" name="Straight Connector 373"/>
              <p:cNvCxnSpPr>
                <a:cxnSpLocks noChangeShapeType="1"/>
                <a:stCxn id="70" idx="0"/>
                <a:endCxn id="77" idx="2"/>
              </p:cNvCxnSpPr>
              <p:nvPr/>
            </p:nvCxnSpPr>
            <p:spPr bwMode="auto">
              <a:xfrm flipH="1" flipV="1">
                <a:off x="966225" y="3733012"/>
                <a:ext cx="101669" cy="115504"/>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 name="Rectangle 76"/>
              <p:cNvSpPr/>
              <p:nvPr/>
            </p:nvSpPr>
            <p:spPr bwMode="auto">
              <a:xfrm>
                <a:off x="908635" y="3622789"/>
                <a:ext cx="113943" cy="110278"/>
              </a:xfrm>
              <a:prstGeom prst="rect">
                <a:avLst/>
              </a:prstGeom>
              <a:solidFill>
                <a:schemeClr val="bg2"/>
              </a:solidFill>
              <a:ln w="9525" cap="flat" cmpd="sng" algn="ctr">
                <a:solidFill>
                  <a:schemeClr val="tx1">
                    <a:lumMod val="90000"/>
                    <a:lumOff val="10000"/>
                  </a:schemeClr>
                </a:solidFill>
                <a:prstDash val="solid"/>
                <a:round/>
                <a:headEnd type="none" w="med" len="med"/>
                <a:tailEnd type="none" w="med" len="med"/>
              </a:ln>
              <a:effectLs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l-GR" altLang="el-GR" sz="1400" b="0" i="0" u="none" strike="noStrike" kern="1200" cap="none" spc="0" normalizeH="0" baseline="0" noProof="0">
                  <a:ln>
                    <a:noFill/>
                  </a:ln>
                  <a:solidFill>
                    <a:srgbClr val="292929"/>
                  </a:solidFill>
                  <a:effectLst/>
                  <a:uLnTx/>
                  <a:uFillTx/>
                  <a:latin typeface="Arial" pitchFamily="34" charset="0"/>
                  <a:ea typeface="+mn-ea"/>
                  <a:cs typeface="+mn-cs"/>
                </a:endParaRPr>
              </a:p>
            </p:txBody>
          </p:sp>
          <p:cxnSp>
            <p:nvCxnSpPr>
              <p:cNvPr id="78" name="Straight Connector 390"/>
              <p:cNvCxnSpPr>
                <a:cxnSpLocks noChangeShapeType="1"/>
                <a:stCxn id="77" idx="0"/>
              </p:cNvCxnSpPr>
              <p:nvPr/>
            </p:nvCxnSpPr>
            <p:spPr bwMode="auto">
              <a:xfrm flipH="1" flipV="1">
                <a:off x="802639" y="3494364"/>
                <a:ext cx="163586" cy="12838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4" name="Group 83"/>
            <p:cNvGrpSpPr/>
            <p:nvPr/>
          </p:nvGrpSpPr>
          <p:grpSpPr>
            <a:xfrm>
              <a:off x="1002148" y="3243164"/>
              <a:ext cx="1367204" cy="1327396"/>
              <a:chOff x="1619855" y="2550165"/>
              <a:chExt cx="1481138" cy="1438012"/>
            </a:xfrm>
          </p:grpSpPr>
          <p:sp>
            <p:nvSpPr>
              <p:cNvPr id="85" name="Isosceles Triangle 163"/>
              <p:cNvSpPr>
                <a:spLocks noChangeArrowheads="1"/>
              </p:cNvSpPr>
              <p:nvPr/>
            </p:nvSpPr>
            <p:spPr bwMode="auto">
              <a:xfrm>
                <a:off x="1619855" y="2550165"/>
                <a:ext cx="1481138" cy="1438012"/>
              </a:xfrm>
              <a:prstGeom prst="triangle">
                <a:avLst>
                  <a:gd name="adj"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l-GR" altLang="el-GR" sz="1400" b="0" i="0" u="none" strike="noStrike" kern="1200" cap="none" spc="0" normalizeH="0" baseline="0" noProof="0">
                  <a:ln>
                    <a:noFill/>
                  </a:ln>
                  <a:solidFill>
                    <a:srgbClr val="292929"/>
                  </a:solidFill>
                  <a:effectLst/>
                  <a:uLnTx/>
                  <a:uFillTx/>
                  <a:latin typeface="Arial" pitchFamily="34" charset="0"/>
                  <a:ea typeface="+mn-ea"/>
                  <a:cs typeface="+mn-cs"/>
                </a:endParaRPr>
              </a:p>
            </p:txBody>
          </p:sp>
          <p:sp>
            <p:nvSpPr>
              <p:cNvPr id="86" name="Rectangle 164"/>
              <p:cNvSpPr>
                <a:spLocks noChangeArrowheads="1"/>
              </p:cNvSpPr>
              <p:nvPr/>
            </p:nvSpPr>
            <p:spPr bwMode="auto">
              <a:xfrm>
                <a:off x="1769955" y="3651308"/>
                <a:ext cx="1238866" cy="283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l-GR" sz="1100" b="0" i="0" u="none" strike="noStrike" kern="1200" cap="none" spc="0" normalizeH="0" baseline="0" noProof="0" dirty="0">
                    <a:ln>
                      <a:noFill/>
                    </a:ln>
                    <a:solidFill>
                      <a:srgbClr val="292929"/>
                    </a:solidFill>
                    <a:effectLst/>
                    <a:uLnTx/>
                    <a:uFillTx/>
                    <a:latin typeface="Arial" pitchFamily="34" charset="0"/>
                    <a:ea typeface="+mn-ea"/>
                    <a:cs typeface="+mn-cs"/>
                  </a:rPr>
                  <a:t>Materials</a:t>
                </a:r>
                <a:endParaRPr kumimoji="0" lang="el-GR" altLang="el-GR" sz="1100" b="0" i="0" u="none" strike="noStrike" kern="1200" cap="none" spc="0" normalizeH="0" baseline="0" noProof="0" dirty="0">
                  <a:ln>
                    <a:noFill/>
                  </a:ln>
                  <a:solidFill>
                    <a:srgbClr val="292929"/>
                  </a:solidFill>
                  <a:effectLst/>
                  <a:uLnTx/>
                  <a:uFillTx/>
                  <a:latin typeface="Arial" pitchFamily="34" charset="0"/>
                  <a:ea typeface="+mn-ea"/>
                  <a:cs typeface="+mn-cs"/>
                </a:endParaRPr>
              </a:p>
            </p:txBody>
          </p:sp>
          <p:grpSp>
            <p:nvGrpSpPr>
              <p:cNvPr id="87" name="Group 86"/>
              <p:cNvGrpSpPr/>
              <p:nvPr/>
            </p:nvGrpSpPr>
            <p:grpSpPr bwMode="auto">
              <a:xfrm>
                <a:off x="2155551" y="2725239"/>
                <a:ext cx="407714" cy="298623"/>
                <a:chOff x="8268678" y="2972180"/>
                <a:chExt cx="265722" cy="230832"/>
              </a:xfrm>
              <a:solidFill>
                <a:schemeClr val="bg1">
                  <a:lumMod val="50000"/>
                </a:schemeClr>
              </a:solidFill>
            </p:grpSpPr>
            <p:sp>
              <p:nvSpPr>
                <p:cNvPr id="93" name="Flowchart: Process 92"/>
                <p:cNvSpPr/>
                <p:nvPr/>
              </p:nvSpPr>
              <p:spPr bwMode="auto">
                <a:xfrm>
                  <a:off x="8335913" y="2972180"/>
                  <a:ext cx="113322" cy="75820"/>
                </a:xfrm>
                <a:prstGeom prst="flowChartProcess">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l-GR" sz="1400" b="0" i="0" u="none" strike="noStrike" kern="1200" cap="none" spc="0" normalizeH="0" baseline="0" noProof="0">
                    <a:ln>
                      <a:noFill/>
                    </a:ln>
                    <a:solidFill>
                      <a:srgbClr val="292929"/>
                    </a:solidFill>
                    <a:effectLst/>
                    <a:uLnTx/>
                    <a:uFillTx/>
                    <a:latin typeface="Calibri"/>
                    <a:ea typeface="+mn-ea"/>
                    <a:cs typeface="+mn-cs"/>
                  </a:endParaRPr>
                </a:p>
              </p:txBody>
            </p:sp>
            <p:sp>
              <p:nvSpPr>
                <p:cNvPr id="94" name="Flowchart: Process 93"/>
                <p:cNvSpPr/>
                <p:nvPr/>
              </p:nvSpPr>
              <p:spPr bwMode="auto">
                <a:xfrm>
                  <a:off x="8268678" y="3124580"/>
                  <a:ext cx="113322" cy="75820"/>
                </a:xfrm>
                <a:prstGeom prst="flowChartProcess">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l-GR" sz="1400" b="0" i="0" u="none" strike="noStrike" kern="1200" cap="none" spc="0" normalizeH="0" baseline="0" noProof="0">
                    <a:ln>
                      <a:noFill/>
                    </a:ln>
                    <a:solidFill>
                      <a:srgbClr val="292929"/>
                    </a:solidFill>
                    <a:effectLst/>
                    <a:uLnTx/>
                    <a:uFillTx/>
                    <a:latin typeface="Calibri"/>
                    <a:ea typeface="+mn-ea"/>
                    <a:cs typeface="+mn-cs"/>
                  </a:endParaRPr>
                </a:p>
              </p:txBody>
            </p:sp>
            <p:sp>
              <p:nvSpPr>
                <p:cNvPr id="95" name="Flowchart: Process 94"/>
                <p:cNvSpPr/>
                <p:nvPr/>
              </p:nvSpPr>
              <p:spPr bwMode="auto">
                <a:xfrm>
                  <a:off x="8421078" y="3127192"/>
                  <a:ext cx="113322" cy="75820"/>
                </a:xfrm>
                <a:prstGeom prst="flowChartProcess">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l-GR" sz="1400" b="0" i="0" u="none" strike="noStrike" kern="1200" cap="none" spc="0" normalizeH="0" baseline="0" noProof="0">
                    <a:ln>
                      <a:noFill/>
                    </a:ln>
                    <a:solidFill>
                      <a:srgbClr val="292929"/>
                    </a:solidFill>
                    <a:effectLst/>
                    <a:uLnTx/>
                    <a:uFillTx/>
                    <a:latin typeface="Calibri"/>
                    <a:ea typeface="+mn-ea"/>
                    <a:cs typeface="+mn-cs"/>
                  </a:endParaRPr>
                </a:p>
              </p:txBody>
            </p:sp>
            <p:cxnSp>
              <p:nvCxnSpPr>
                <p:cNvPr id="96" name="Straight Connector 95"/>
                <p:cNvCxnSpPr>
                  <a:stCxn id="93" idx="2"/>
                  <a:endCxn id="94" idx="0"/>
                </p:cNvCxnSpPr>
                <p:nvPr/>
              </p:nvCxnSpPr>
              <p:spPr bwMode="auto">
                <a:xfrm flipH="1">
                  <a:off x="8325339" y="3048000"/>
                  <a:ext cx="67235" cy="76580"/>
                </a:xfrm>
                <a:prstGeom prst="line">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Straight Connector 96"/>
                <p:cNvCxnSpPr>
                  <a:stCxn id="95" idx="3"/>
                  <a:endCxn id="93" idx="2"/>
                </p:cNvCxnSpPr>
                <p:nvPr/>
              </p:nvCxnSpPr>
              <p:spPr bwMode="auto">
                <a:xfrm flipH="1" flipV="1">
                  <a:off x="8392574" y="3048000"/>
                  <a:ext cx="141826" cy="117102"/>
                </a:xfrm>
                <a:prstGeom prst="line">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88" name="Straight Connector 171"/>
              <p:cNvCxnSpPr>
                <a:cxnSpLocks noChangeShapeType="1"/>
                <a:endCxn id="89" idx="0"/>
              </p:cNvCxnSpPr>
              <p:nvPr/>
            </p:nvCxnSpPr>
            <p:spPr bwMode="auto">
              <a:xfrm>
                <a:off x="2242491" y="3020482"/>
                <a:ext cx="181461" cy="15659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9" name="TextBox 172"/>
              <p:cNvSpPr txBox="1">
                <a:spLocks noChangeArrowheads="1"/>
              </p:cNvSpPr>
              <p:nvPr/>
            </p:nvSpPr>
            <p:spPr bwMode="auto">
              <a:xfrm>
                <a:off x="2284638" y="3177073"/>
                <a:ext cx="278627" cy="222744"/>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3231" tIns="33231" rIns="33231" bIns="3323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l-GR" sz="900" b="1" i="0" u="none" strike="noStrike" kern="1200" cap="none" spc="0" normalizeH="0" baseline="0" noProof="0">
                    <a:ln>
                      <a:noFill/>
                    </a:ln>
                    <a:solidFill>
                      <a:srgbClr val="FFFFFF"/>
                    </a:solidFill>
                    <a:effectLst/>
                    <a:uLnTx/>
                    <a:uFillTx/>
                    <a:latin typeface="Arial" pitchFamily="34" charset="0"/>
                    <a:ea typeface="+mn-ea"/>
                    <a:cs typeface="+mn-cs"/>
                  </a:rPr>
                  <a:t>13</a:t>
                </a:r>
                <a:endParaRPr kumimoji="0" lang="el-GR" altLang="el-GR" sz="900" b="1" i="0" u="none" strike="noStrike" kern="1200" cap="none" spc="0" normalizeH="0" baseline="0" noProof="0">
                  <a:ln>
                    <a:noFill/>
                  </a:ln>
                  <a:solidFill>
                    <a:srgbClr val="FFFFFF"/>
                  </a:solidFill>
                  <a:effectLst/>
                  <a:uLnTx/>
                  <a:uFillTx/>
                  <a:latin typeface="Arial" pitchFamily="34" charset="0"/>
                  <a:ea typeface="+mn-ea"/>
                  <a:cs typeface="+mn-cs"/>
                </a:endParaRPr>
              </a:p>
            </p:txBody>
          </p:sp>
          <p:cxnSp>
            <p:nvCxnSpPr>
              <p:cNvPr id="90" name="Straight Connector 176"/>
              <p:cNvCxnSpPr>
                <a:cxnSpLocks noChangeShapeType="1"/>
                <a:stCxn id="89" idx="0"/>
              </p:cNvCxnSpPr>
              <p:nvPr/>
            </p:nvCxnSpPr>
            <p:spPr bwMode="auto">
              <a:xfrm flipV="1">
                <a:off x="2423952" y="3023861"/>
                <a:ext cx="52375" cy="15321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1" name="TextBox 251"/>
              <p:cNvSpPr txBox="1">
                <a:spLocks noChangeArrowheads="1"/>
              </p:cNvSpPr>
              <p:nvPr/>
            </p:nvSpPr>
            <p:spPr bwMode="auto">
              <a:xfrm>
                <a:off x="2286810" y="3507964"/>
                <a:ext cx="276455" cy="222744"/>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3231" tIns="33231" rIns="33231" bIns="3323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l-GR" sz="900" b="1" i="0" u="none" strike="noStrike" kern="1200" cap="none" spc="0" normalizeH="0" baseline="0" noProof="0">
                    <a:ln>
                      <a:noFill/>
                    </a:ln>
                    <a:solidFill>
                      <a:srgbClr val="FFFFFF"/>
                    </a:solidFill>
                    <a:effectLst/>
                    <a:uLnTx/>
                    <a:uFillTx/>
                    <a:latin typeface="Arial" pitchFamily="34" charset="0"/>
                    <a:ea typeface="+mn-ea"/>
                    <a:cs typeface="+mn-cs"/>
                  </a:rPr>
                  <a:t>14</a:t>
                </a:r>
                <a:endParaRPr kumimoji="0" lang="el-GR" altLang="el-GR" sz="900" b="1" i="0" u="none" strike="noStrike" kern="1200" cap="none" spc="0" normalizeH="0" baseline="0" noProof="0">
                  <a:ln>
                    <a:noFill/>
                  </a:ln>
                  <a:solidFill>
                    <a:srgbClr val="FFFFFF"/>
                  </a:solidFill>
                  <a:effectLst/>
                  <a:uLnTx/>
                  <a:uFillTx/>
                  <a:latin typeface="Arial" pitchFamily="34" charset="0"/>
                  <a:ea typeface="+mn-ea"/>
                  <a:cs typeface="+mn-cs"/>
                </a:endParaRPr>
              </a:p>
            </p:txBody>
          </p:sp>
          <p:cxnSp>
            <p:nvCxnSpPr>
              <p:cNvPr id="92" name="Straight Connector 254"/>
              <p:cNvCxnSpPr>
                <a:cxnSpLocks noChangeShapeType="1"/>
                <a:stCxn id="91" idx="0"/>
                <a:endCxn id="89" idx="2"/>
              </p:cNvCxnSpPr>
              <p:nvPr/>
            </p:nvCxnSpPr>
            <p:spPr bwMode="auto">
              <a:xfrm flipH="1" flipV="1">
                <a:off x="2423952" y="3399817"/>
                <a:ext cx="1087" cy="10814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8" name="Group 20"/>
            <p:cNvGrpSpPr>
              <a:grpSpLocks/>
            </p:cNvGrpSpPr>
            <p:nvPr/>
          </p:nvGrpSpPr>
          <p:grpSpPr bwMode="auto">
            <a:xfrm>
              <a:off x="2996611" y="1893582"/>
              <a:ext cx="1486817" cy="1376129"/>
              <a:chOff x="3248421" y="792163"/>
              <a:chExt cx="1531542" cy="1785326"/>
            </a:xfrm>
          </p:grpSpPr>
          <p:sp>
            <p:nvSpPr>
              <p:cNvPr id="99" name="Isosceles Triangle 145"/>
              <p:cNvSpPr>
                <a:spLocks noChangeArrowheads="1"/>
              </p:cNvSpPr>
              <p:nvPr/>
            </p:nvSpPr>
            <p:spPr bwMode="auto">
              <a:xfrm>
                <a:off x="3248421" y="792163"/>
                <a:ext cx="1531542" cy="1785326"/>
              </a:xfrm>
              <a:prstGeom prst="triangle">
                <a:avLst>
                  <a:gd name="adj"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l-GR" altLang="el-GR" sz="1400" b="0" i="0" u="none" strike="noStrike" kern="1200" cap="none" spc="0" normalizeH="0" baseline="0" noProof="0">
                  <a:ln>
                    <a:noFill/>
                  </a:ln>
                  <a:solidFill>
                    <a:srgbClr val="292929"/>
                  </a:solidFill>
                  <a:effectLst/>
                  <a:uLnTx/>
                  <a:uFillTx/>
                  <a:latin typeface="Arial" pitchFamily="34" charset="0"/>
                  <a:ea typeface="+mn-ea"/>
                  <a:cs typeface="+mn-cs"/>
                </a:endParaRPr>
              </a:p>
            </p:txBody>
          </p:sp>
          <p:sp>
            <p:nvSpPr>
              <p:cNvPr id="100" name="Rectangle 146"/>
              <p:cNvSpPr>
                <a:spLocks noChangeArrowheads="1"/>
              </p:cNvSpPr>
              <p:nvPr/>
            </p:nvSpPr>
            <p:spPr bwMode="auto">
              <a:xfrm>
                <a:off x="3321050" y="2224089"/>
                <a:ext cx="1255713" cy="33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l-GR" sz="1100" b="0" i="0" u="none" strike="noStrike" kern="1200" cap="none" spc="0" normalizeH="0" baseline="0" noProof="0">
                    <a:ln>
                      <a:noFill/>
                    </a:ln>
                    <a:solidFill>
                      <a:srgbClr val="292929"/>
                    </a:solidFill>
                    <a:effectLst/>
                    <a:uLnTx/>
                    <a:uFillTx/>
                    <a:latin typeface="Arial" pitchFamily="34" charset="0"/>
                    <a:ea typeface="+mn-ea"/>
                    <a:cs typeface="+mn-cs"/>
                  </a:rPr>
                  <a:t>Activities</a:t>
                </a:r>
                <a:endParaRPr kumimoji="0" lang="el-GR" altLang="el-GR" sz="1100" b="0" i="0" u="none" strike="noStrike" kern="1200" cap="none" spc="0" normalizeH="0" baseline="0" noProof="0">
                  <a:ln>
                    <a:noFill/>
                  </a:ln>
                  <a:solidFill>
                    <a:srgbClr val="292929"/>
                  </a:solidFill>
                  <a:effectLst/>
                  <a:uLnTx/>
                  <a:uFillTx/>
                  <a:latin typeface="Arial" pitchFamily="34" charset="0"/>
                  <a:ea typeface="+mn-ea"/>
                  <a:cs typeface="+mn-cs"/>
                </a:endParaRPr>
              </a:p>
            </p:txBody>
          </p:sp>
          <p:grpSp>
            <p:nvGrpSpPr>
              <p:cNvPr id="101" name="Group 100"/>
              <p:cNvGrpSpPr/>
              <p:nvPr/>
            </p:nvGrpSpPr>
            <p:grpSpPr bwMode="auto">
              <a:xfrm>
                <a:off x="3853084" y="1020037"/>
                <a:ext cx="304078" cy="367841"/>
                <a:chOff x="8268678" y="2972180"/>
                <a:chExt cx="265722" cy="230832"/>
              </a:xfrm>
              <a:solidFill>
                <a:schemeClr val="bg1">
                  <a:lumMod val="50000"/>
                </a:schemeClr>
              </a:solidFill>
            </p:grpSpPr>
            <p:sp>
              <p:nvSpPr>
                <p:cNvPr id="115" name="Flowchart: Process 114"/>
                <p:cNvSpPr/>
                <p:nvPr/>
              </p:nvSpPr>
              <p:spPr bwMode="auto">
                <a:xfrm>
                  <a:off x="8335913" y="2972180"/>
                  <a:ext cx="113322" cy="75820"/>
                </a:xfrm>
                <a:prstGeom prst="flowChartProcess">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l-GR" sz="1400" b="0" i="0" u="none" strike="noStrike" kern="1200" cap="none" spc="0" normalizeH="0" baseline="0" noProof="0">
                    <a:ln>
                      <a:noFill/>
                    </a:ln>
                    <a:solidFill>
                      <a:srgbClr val="292929"/>
                    </a:solidFill>
                    <a:effectLst/>
                    <a:uLnTx/>
                    <a:uFillTx/>
                    <a:latin typeface="Calibri"/>
                    <a:ea typeface="+mn-ea"/>
                    <a:cs typeface="+mn-cs"/>
                  </a:endParaRPr>
                </a:p>
              </p:txBody>
            </p:sp>
            <p:sp>
              <p:nvSpPr>
                <p:cNvPr id="116" name="Flowchart: Process 115"/>
                <p:cNvSpPr/>
                <p:nvPr/>
              </p:nvSpPr>
              <p:spPr bwMode="auto">
                <a:xfrm>
                  <a:off x="8268678" y="3124580"/>
                  <a:ext cx="113322" cy="75820"/>
                </a:xfrm>
                <a:prstGeom prst="flowChartProcess">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l-GR" sz="1400" b="0" i="0" u="none" strike="noStrike" kern="1200" cap="none" spc="0" normalizeH="0" baseline="0" noProof="0">
                    <a:ln>
                      <a:noFill/>
                    </a:ln>
                    <a:solidFill>
                      <a:srgbClr val="292929"/>
                    </a:solidFill>
                    <a:effectLst/>
                    <a:uLnTx/>
                    <a:uFillTx/>
                    <a:latin typeface="Calibri"/>
                    <a:ea typeface="+mn-ea"/>
                    <a:cs typeface="+mn-cs"/>
                  </a:endParaRPr>
                </a:p>
              </p:txBody>
            </p:sp>
            <p:sp>
              <p:nvSpPr>
                <p:cNvPr id="117" name="Flowchart: Process 116"/>
                <p:cNvSpPr/>
                <p:nvPr/>
              </p:nvSpPr>
              <p:spPr bwMode="auto">
                <a:xfrm>
                  <a:off x="8421078" y="3127192"/>
                  <a:ext cx="113322" cy="75820"/>
                </a:xfrm>
                <a:prstGeom prst="flowChartProcess">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l-GR" sz="1400" b="0" i="0" u="none" strike="noStrike" kern="1200" cap="none" spc="0" normalizeH="0" baseline="0" noProof="0">
                    <a:ln>
                      <a:noFill/>
                    </a:ln>
                    <a:solidFill>
                      <a:srgbClr val="292929"/>
                    </a:solidFill>
                    <a:effectLst/>
                    <a:uLnTx/>
                    <a:uFillTx/>
                    <a:latin typeface="Calibri"/>
                    <a:ea typeface="+mn-ea"/>
                    <a:cs typeface="+mn-cs"/>
                  </a:endParaRPr>
                </a:p>
              </p:txBody>
            </p:sp>
            <p:cxnSp>
              <p:nvCxnSpPr>
                <p:cNvPr id="118" name="Straight Connector 117"/>
                <p:cNvCxnSpPr>
                  <a:stCxn id="115" idx="2"/>
                  <a:endCxn id="116" idx="0"/>
                </p:cNvCxnSpPr>
                <p:nvPr/>
              </p:nvCxnSpPr>
              <p:spPr bwMode="auto">
                <a:xfrm flipH="1">
                  <a:off x="8325339" y="3048000"/>
                  <a:ext cx="67235" cy="76580"/>
                </a:xfrm>
                <a:prstGeom prst="line">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Straight Connector 118"/>
                <p:cNvCxnSpPr>
                  <a:stCxn id="117" idx="3"/>
                  <a:endCxn id="115" idx="2"/>
                </p:cNvCxnSpPr>
                <p:nvPr/>
              </p:nvCxnSpPr>
              <p:spPr bwMode="auto">
                <a:xfrm flipH="1" flipV="1">
                  <a:off x="8392574" y="3048000"/>
                  <a:ext cx="141826" cy="117102"/>
                </a:xfrm>
                <a:prstGeom prst="line">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02" name="Straight Connector 190"/>
              <p:cNvCxnSpPr>
                <a:cxnSpLocks noChangeShapeType="1"/>
                <a:stCxn id="108" idx="2"/>
                <a:endCxn id="112" idx="0"/>
              </p:cNvCxnSpPr>
              <p:nvPr/>
            </p:nvCxnSpPr>
            <p:spPr bwMode="auto">
              <a:xfrm flipH="1">
                <a:off x="3716939" y="1792337"/>
                <a:ext cx="100326" cy="7297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Straight Connector 191"/>
              <p:cNvCxnSpPr>
                <a:cxnSpLocks noChangeShapeType="1"/>
                <a:stCxn id="108" idx="0"/>
              </p:cNvCxnSpPr>
              <p:nvPr/>
            </p:nvCxnSpPr>
            <p:spPr bwMode="auto">
              <a:xfrm flipV="1">
                <a:off x="3817265" y="1384301"/>
                <a:ext cx="100685" cy="14128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4" name="Rectangle 103"/>
              <p:cNvSpPr/>
              <p:nvPr/>
            </p:nvSpPr>
            <p:spPr bwMode="auto">
              <a:xfrm>
                <a:off x="4097514" y="1584054"/>
                <a:ext cx="130141" cy="139652"/>
              </a:xfrm>
              <a:prstGeom prst="rect">
                <a:avLst/>
              </a:prstGeom>
              <a:solidFill>
                <a:schemeClr val="bg2"/>
              </a:solidFill>
              <a:ln w="9525" cap="flat" cmpd="sng" algn="ctr">
                <a:solidFill>
                  <a:schemeClr val="tx1">
                    <a:lumMod val="90000"/>
                    <a:lumOff val="10000"/>
                  </a:schemeClr>
                </a:solidFill>
                <a:prstDash val="solid"/>
                <a:round/>
                <a:headEnd type="none" w="med" len="med"/>
                <a:tailEnd type="none" w="med" len="med"/>
              </a:ln>
              <a:effectLs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l-GR" altLang="el-GR" sz="1400" b="0" i="0" u="none" strike="noStrike" kern="1200" cap="none" spc="0" normalizeH="0" baseline="0" noProof="0">
                  <a:ln>
                    <a:noFill/>
                  </a:ln>
                  <a:solidFill>
                    <a:srgbClr val="292929"/>
                  </a:solidFill>
                  <a:effectLst/>
                  <a:uLnTx/>
                  <a:uFillTx/>
                  <a:latin typeface="Arial" pitchFamily="34" charset="0"/>
                  <a:ea typeface="+mn-ea"/>
                  <a:cs typeface="+mn-cs"/>
                </a:endParaRPr>
              </a:p>
            </p:txBody>
          </p:sp>
          <p:cxnSp>
            <p:nvCxnSpPr>
              <p:cNvPr id="105" name="Straight Connector 198"/>
              <p:cNvCxnSpPr>
                <a:cxnSpLocks noChangeShapeType="1"/>
                <a:stCxn id="108" idx="2"/>
                <a:endCxn id="109" idx="0"/>
              </p:cNvCxnSpPr>
              <p:nvPr/>
            </p:nvCxnSpPr>
            <p:spPr bwMode="auto">
              <a:xfrm>
                <a:off x="3817265" y="1792337"/>
                <a:ext cx="237813" cy="7297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Straight Connector 199"/>
              <p:cNvCxnSpPr>
                <a:cxnSpLocks noChangeShapeType="1"/>
                <a:stCxn id="104" idx="0"/>
              </p:cNvCxnSpPr>
              <p:nvPr/>
            </p:nvCxnSpPr>
            <p:spPr bwMode="auto">
              <a:xfrm flipH="1" flipV="1">
                <a:off x="4092575" y="1387475"/>
                <a:ext cx="69850" cy="19685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Straight Connector 203"/>
              <p:cNvCxnSpPr>
                <a:cxnSpLocks noChangeShapeType="1"/>
                <a:stCxn id="104" idx="2"/>
                <a:endCxn id="110" idx="0"/>
              </p:cNvCxnSpPr>
              <p:nvPr/>
            </p:nvCxnSpPr>
            <p:spPr bwMode="auto">
              <a:xfrm>
                <a:off x="4162585" y="1723706"/>
                <a:ext cx="192721" cy="9351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8" name="TextBox 211"/>
              <p:cNvSpPr txBox="1">
                <a:spLocks noChangeArrowheads="1"/>
              </p:cNvSpPr>
              <p:nvPr/>
            </p:nvSpPr>
            <p:spPr bwMode="auto">
              <a:xfrm>
                <a:off x="3749675" y="1525588"/>
                <a:ext cx="135179" cy="266749"/>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231" tIns="33231" rIns="33231" bIns="3323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l-GR" sz="900" b="1" i="0" u="none" strike="noStrike" kern="1200" cap="none" spc="0" normalizeH="0" baseline="0" noProof="0">
                    <a:ln>
                      <a:noFill/>
                    </a:ln>
                    <a:solidFill>
                      <a:srgbClr val="FFFFFF"/>
                    </a:solidFill>
                    <a:effectLst/>
                    <a:uLnTx/>
                    <a:uFillTx/>
                    <a:latin typeface="Arial" pitchFamily="34" charset="0"/>
                    <a:ea typeface="+mn-ea"/>
                    <a:cs typeface="+mn-cs"/>
                  </a:rPr>
                  <a:t>9</a:t>
                </a:r>
                <a:endParaRPr kumimoji="0" lang="el-GR" altLang="el-GR" sz="900" b="1"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09" name="TextBox 212"/>
              <p:cNvSpPr txBox="1">
                <a:spLocks noChangeArrowheads="1"/>
              </p:cNvSpPr>
              <p:nvPr/>
            </p:nvSpPr>
            <p:spPr bwMode="auto">
              <a:xfrm>
                <a:off x="3954463" y="1865313"/>
                <a:ext cx="201227" cy="266749"/>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231" tIns="33231" rIns="33231" bIns="3323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l-GR" sz="900" b="1" i="0" u="none" strike="noStrike" kern="1200" cap="none" spc="0" normalizeH="0" baseline="0" noProof="0">
                    <a:ln>
                      <a:noFill/>
                    </a:ln>
                    <a:solidFill>
                      <a:srgbClr val="FFFFFF"/>
                    </a:solidFill>
                    <a:effectLst/>
                    <a:uLnTx/>
                    <a:uFillTx/>
                    <a:latin typeface="Arial" pitchFamily="34" charset="0"/>
                    <a:ea typeface="+mn-ea"/>
                    <a:cs typeface="+mn-cs"/>
                  </a:rPr>
                  <a:t>10</a:t>
                </a:r>
                <a:endParaRPr kumimoji="0" lang="el-GR" altLang="el-GR" sz="900" b="1"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10" name="TextBox 213"/>
              <p:cNvSpPr txBox="1">
                <a:spLocks noChangeArrowheads="1"/>
              </p:cNvSpPr>
              <p:nvPr/>
            </p:nvSpPr>
            <p:spPr bwMode="auto">
              <a:xfrm>
                <a:off x="4267200" y="1817218"/>
                <a:ext cx="176212" cy="266749"/>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3231" tIns="33231" rIns="33231" bIns="3323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l-GR" sz="900" b="1" i="0" u="none" strike="noStrike" kern="1200" cap="none" spc="0" normalizeH="0" baseline="0" noProof="0">
                    <a:ln>
                      <a:noFill/>
                    </a:ln>
                    <a:solidFill>
                      <a:srgbClr val="FFFFFF"/>
                    </a:solidFill>
                    <a:effectLst/>
                    <a:uLnTx/>
                    <a:uFillTx/>
                    <a:latin typeface="Arial" pitchFamily="34" charset="0"/>
                    <a:ea typeface="+mn-ea"/>
                    <a:cs typeface="+mn-cs"/>
                  </a:rPr>
                  <a:t>8</a:t>
                </a:r>
                <a:endParaRPr kumimoji="0" lang="el-GR" altLang="el-GR" sz="900" b="1" i="0" u="none" strike="noStrike" kern="1200" cap="none" spc="0" normalizeH="0" baseline="0" noProof="0">
                  <a:ln>
                    <a:noFill/>
                  </a:ln>
                  <a:solidFill>
                    <a:srgbClr val="FFFFFF"/>
                  </a:solidFill>
                  <a:effectLst/>
                  <a:uLnTx/>
                  <a:uFillTx/>
                  <a:latin typeface="Arial" pitchFamily="34" charset="0"/>
                  <a:ea typeface="+mn-ea"/>
                  <a:cs typeface="+mn-cs"/>
                </a:endParaRPr>
              </a:p>
            </p:txBody>
          </p:sp>
          <p:cxnSp>
            <p:nvCxnSpPr>
              <p:cNvPr id="111" name="Straight Connector 220"/>
              <p:cNvCxnSpPr>
                <a:cxnSpLocks noChangeShapeType="1"/>
                <a:stCxn id="109" idx="0"/>
                <a:endCxn id="104" idx="2"/>
              </p:cNvCxnSpPr>
              <p:nvPr/>
            </p:nvCxnSpPr>
            <p:spPr bwMode="auto">
              <a:xfrm flipV="1">
                <a:off x="4055077" y="1723706"/>
                <a:ext cx="107507" cy="14160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 name="TextBox 222"/>
              <p:cNvSpPr txBox="1">
                <a:spLocks noChangeArrowheads="1"/>
              </p:cNvSpPr>
              <p:nvPr/>
            </p:nvSpPr>
            <p:spPr bwMode="auto">
              <a:xfrm>
                <a:off x="3616325" y="1865313"/>
                <a:ext cx="201227" cy="266749"/>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231" tIns="33231" rIns="33231" bIns="3323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l-GR" sz="900" b="1" i="0" u="none" strike="noStrike" kern="1200" cap="none" spc="0" normalizeH="0" baseline="0" noProof="0">
                    <a:ln>
                      <a:noFill/>
                    </a:ln>
                    <a:solidFill>
                      <a:srgbClr val="FFFFFF"/>
                    </a:solidFill>
                    <a:effectLst/>
                    <a:uLnTx/>
                    <a:uFillTx/>
                    <a:latin typeface="Arial" pitchFamily="34" charset="0"/>
                    <a:ea typeface="+mn-ea"/>
                    <a:cs typeface="+mn-cs"/>
                  </a:rPr>
                  <a:t>12</a:t>
                </a:r>
                <a:endParaRPr kumimoji="0" lang="el-GR" altLang="el-GR" sz="900" b="1"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13" name="TextBox 265"/>
              <p:cNvSpPr txBox="1">
                <a:spLocks noChangeArrowheads="1"/>
              </p:cNvSpPr>
              <p:nvPr/>
            </p:nvSpPr>
            <p:spPr bwMode="auto">
              <a:xfrm>
                <a:off x="4333875" y="2192338"/>
                <a:ext cx="201227" cy="266749"/>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231" tIns="33231" rIns="33231" bIns="3323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l-GR" sz="900" b="1" i="0" u="none" strike="noStrike" kern="1200" cap="none" spc="0" normalizeH="0" baseline="0" noProof="0">
                    <a:ln>
                      <a:noFill/>
                    </a:ln>
                    <a:solidFill>
                      <a:srgbClr val="FFFFFF"/>
                    </a:solidFill>
                    <a:effectLst/>
                    <a:uLnTx/>
                    <a:uFillTx/>
                    <a:latin typeface="Arial" pitchFamily="34" charset="0"/>
                    <a:ea typeface="+mn-ea"/>
                    <a:cs typeface="+mn-cs"/>
                  </a:rPr>
                  <a:t>11</a:t>
                </a:r>
                <a:endParaRPr kumimoji="0" lang="el-GR" altLang="el-GR" sz="900" b="1" i="0" u="none" strike="noStrike" kern="1200" cap="none" spc="0" normalizeH="0" baseline="0" noProof="0">
                  <a:ln>
                    <a:noFill/>
                  </a:ln>
                  <a:solidFill>
                    <a:srgbClr val="FFFFFF"/>
                  </a:solidFill>
                  <a:effectLst/>
                  <a:uLnTx/>
                  <a:uFillTx/>
                  <a:latin typeface="Arial" pitchFamily="34" charset="0"/>
                  <a:ea typeface="+mn-ea"/>
                  <a:cs typeface="+mn-cs"/>
                </a:endParaRPr>
              </a:p>
            </p:txBody>
          </p:sp>
          <p:cxnSp>
            <p:nvCxnSpPr>
              <p:cNvPr id="114" name="Straight Connector 266"/>
              <p:cNvCxnSpPr>
                <a:cxnSpLocks noChangeShapeType="1"/>
                <a:stCxn id="110" idx="2"/>
                <a:endCxn id="113" idx="0"/>
              </p:cNvCxnSpPr>
              <p:nvPr/>
            </p:nvCxnSpPr>
            <p:spPr bwMode="auto">
              <a:xfrm>
                <a:off x="4355306" y="2083967"/>
                <a:ext cx="79183" cy="10837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2" name="Group 221"/>
            <p:cNvGrpSpPr/>
            <p:nvPr/>
          </p:nvGrpSpPr>
          <p:grpSpPr>
            <a:xfrm>
              <a:off x="1307483" y="2072520"/>
              <a:ext cx="245282" cy="213076"/>
              <a:chOff x="8268678" y="2972180"/>
              <a:chExt cx="265722" cy="230832"/>
            </a:xfrm>
            <a:solidFill>
              <a:schemeClr val="bg1">
                <a:lumMod val="50000"/>
              </a:schemeClr>
            </a:solidFill>
          </p:grpSpPr>
          <p:sp>
            <p:nvSpPr>
              <p:cNvPr id="223" name="Flowchart: Process 222"/>
              <p:cNvSpPr/>
              <p:nvPr/>
            </p:nvSpPr>
            <p:spPr bwMode="auto">
              <a:xfrm>
                <a:off x="8335913" y="2972180"/>
                <a:ext cx="113322" cy="75820"/>
              </a:xfrm>
              <a:prstGeom prst="flowChartProcess">
                <a:avLst/>
              </a:prstGeom>
              <a:grp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l-GR" sz="1400" b="0" i="0" u="none" strike="noStrike" kern="1200" cap="none" spc="0" normalizeH="0" baseline="0" noProof="0">
                  <a:ln>
                    <a:noFill/>
                  </a:ln>
                  <a:solidFill>
                    <a:srgbClr val="292929"/>
                  </a:solidFill>
                  <a:effectLst/>
                  <a:uLnTx/>
                  <a:uFillTx/>
                  <a:latin typeface="Calibri"/>
                  <a:ea typeface="+mn-ea"/>
                  <a:cs typeface="+mn-cs"/>
                </a:endParaRPr>
              </a:p>
            </p:txBody>
          </p:sp>
          <p:sp>
            <p:nvSpPr>
              <p:cNvPr id="224" name="Flowchart: Process 223"/>
              <p:cNvSpPr/>
              <p:nvPr/>
            </p:nvSpPr>
            <p:spPr bwMode="auto">
              <a:xfrm>
                <a:off x="8268678" y="3124580"/>
                <a:ext cx="113322" cy="75820"/>
              </a:xfrm>
              <a:prstGeom prst="flowChartProcess">
                <a:avLst/>
              </a:prstGeom>
              <a:grp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l-GR" sz="1400" b="0" i="0" u="none" strike="noStrike" kern="1200" cap="none" spc="0" normalizeH="0" baseline="0" noProof="0">
                  <a:ln>
                    <a:noFill/>
                  </a:ln>
                  <a:solidFill>
                    <a:srgbClr val="292929"/>
                  </a:solidFill>
                  <a:effectLst/>
                  <a:uLnTx/>
                  <a:uFillTx/>
                  <a:latin typeface="Calibri"/>
                  <a:ea typeface="+mn-ea"/>
                  <a:cs typeface="+mn-cs"/>
                </a:endParaRPr>
              </a:p>
            </p:txBody>
          </p:sp>
          <p:sp>
            <p:nvSpPr>
              <p:cNvPr id="225" name="Flowchart: Process 224"/>
              <p:cNvSpPr/>
              <p:nvPr/>
            </p:nvSpPr>
            <p:spPr bwMode="auto">
              <a:xfrm>
                <a:off x="8421078" y="3127192"/>
                <a:ext cx="113322" cy="75820"/>
              </a:xfrm>
              <a:prstGeom prst="flowChartProcess">
                <a:avLst/>
              </a:prstGeom>
              <a:grp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l-GR" sz="1400" b="0" i="0" u="none" strike="noStrike" kern="1200" cap="none" spc="0" normalizeH="0" baseline="0" noProof="0">
                  <a:ln>
                    <a:noFill/>
                  </a:ln>
                  <a:solidFill>
                    <a:srgbClr val="292929"/>
                  </a:solidFill>
                  <a:effectLst/>
                  <a:uLnTx/>
                  <a:uFillTx/>
                  <a:latin typeface="Calibri"/>
                  <a:ea typeface="+mn-ea"/>
                  <a:cs typeface="+mn-cs"/>
                </a:endParaRPr>
              </a:p>
            </p:txBody>
          </p:sp>
          <p:cxnSp>
            <p:nvCxnSpPr>
              <p:cNvPr id="226" name="Straight Connector 225"/>
              <p:cNvCxnSpPr>
                <a:stCxn id="223" idx="2"/>
                <a:endCxn id="224" idx="0"/>
              </p:cNvCxnSpPr>
              <p:nvPr/>
            </p:nvCxnSpPr>
            <p:spPr bwMode="auto">
              <a:xfrm flipH="1">
                <a:off x="8325339" y="3048000"/>
                <a:ext cx="67235" cy="76580"/>
              </a:xfrm>
              <a:prstGeom prst="line">
                <a:avLst/>
              </a:prstGeom>
              <a:grp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7" name="Straight Connector 226"/>
              <p:cNvCxnSpPr>
                <a:stCxn id="225" idx="3"/>
                <a:endCxn id="223" idx="2"/>
              </p:cNvCxnSpPr>
              <p:nvPr/>
            </p:nvCxnSpPr>
            <p:spPr bwMode="auto">
              <a:xfrm flipH="1" flipV="1">
                <a:off x="8392574" y="3048000"/>
                <a:ext cx="141826" cy="117102"/>
              </a:xfrm>
              <a:prstGeom prst="line">
                <a:avLst/>
              </a:prstGeom>
              <a:grp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28" name="TextBox 227"/>
            <p:cNvSpPr txBox="1"/>
            <p:nvPr/>
          </p:nvSpPr>
          <p:spPr>
            <a:xfrm>
              <a:off x="1496475" y="2012990"/>
              <a:ext cx="1701107" cy="276999"/>
            </a:xfrm>
            <a:prstGeom prst="rect">
              <a:avLst/>
            </a:prstGeom>
            <a:noFill/>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l-GR" sz="1200" b="1" i="0" u="none" strike="noStrike" kern="1200" cap="none" spc="0" normalizeH="0" baseline="0" noProof="0" dirty="0">
                  <a:ln>
                    <a:noFill/>
                  </a:ln>
                  <a:solidFill>
                    <a:srgbClr val="3E3E3E"/>
                  </a:solidFill>
                  <a:effectLst/>
                  <a:uLnTx/>
                  <a:uFillTx/>
                  <a:latin typeface="Century Gothic" pitchFamily="34" charset="0"/>
                  <a:ea typeface="+mn-ea"/>
                  <a:cs typeface="+mn-cs"/>
                </a:rPr>
                <a:t>Backbone</a:t>
              </a:r>
              <a:r>
                <a:rPr kumimoji="0" lang="en-US" altLang="el-GR" sz="1100" b="1" i="0" u="none" strike="noStrike" kern="1200" cap="none" spc="0" normalizeH="0" baseline="0" noProof="0" dirty="0">
                  <a:ln>
                    <a:noFill/>
                  </a:ln>
                  <a:solidFill>
                    <a:srgbClr val="3E3E3E"/>
                  </a:solidFill>
                  <a:effectLst/>
                  <a:uLnTx/>
                  <a:uFillTx/>
                  <a:latin typeface="Century Gothic" pitchFamily="34" charset="0"/>
                  <a:ea typeface="+mn-ea"/>
                  <a:cs typeface="+mn-cs"/>
                </a:rPr>
                <a:t> </a:t>
              </a:r>
              <a:r>
                <a:rPr kumimoji="0" lang="en-US" altLang="el-GR" sz="1200" b="1" i="0" u="none" strike="noStrike" kern="1200" cap="none" spc="0" normalizeH="0" baseline="0" noProof="0" dirty="0">
                  <a:ln>
                    <a:noFill/>
                  </a:ln>
                  <a:solidFill>
                    <a:srgbClr val="3E3E3E"/>
                  </a:solidFill>
                  <a:effectLst/>
                  <a:uLnTx/>
                  <a:uFillTx/>
                  <a:latin typeface="Century Gothic" pitchFamily="34" charset="0"/>
                  <a:ea typeface="+mn-ea"/>
                  <a:cs typeface="+mn-cs"/>
                </a:rPr>
                <a:t>thesaurus</a:t>
              </a:r>
              <a:endParaRPr kumimoji="0" lang="el-GR" altLang="el-GR" sz="1200" b="1" i="0" u="none" strike="noStrike" kern="1200" cap="none" spc="0" normalizeH="0" baseline="0" noProof="0" dirty="0">
                <a:ln>
                  <a:noFill/>
                </a:ln>
                <a:solidFill>
                  <a:srgbClr val="3E3E3E"/>
                </a:solidFill>
                <a:effectLst/>
                <a:uLnTx/>
                <a:uFillTx/>
                <a:latin typeface="Century Gothic" pitchFamily="34" charset="0"/>
                <a:ea typeface="+mn-ea"/>
                <a:cs typeface="+mn-cs"/>
              </a:endParaRPr>
            </a:p>
          </p:txBody>
        </p:sp>
        <p:cxnSp>
          <p:nvCxnSpPr>
            <p:cNvPr id="229" name="Curved Connector 228"/>
            <p:cNvCxnSpPr>
              <a:stCxn id="228" idx="0"/>
              <a:endCxn id="99" idx="0"/>
            </p:cNvCxnSpPr>
            <p:nvPr/>
          </p:nvCxnSpPr>
          <p:spPr bwMode="auto">
            <a:xfrm rot="5400000" flipH="1" flipV="1">
              <a:off x="2983820" y="1256791"/>
              <a:ext cx="119408" cy="1392991"/>
            </a:xfrm>
            <a:prstGeom prst="curvedConnector3">
              <a:avLst>
                <a:gd name="adj1" fmla="val 291444"/>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0" name="Elbow Connector 9"/>
            <p:cNvCxnSpPr>
              <a:cxnSpLocks noChangeShapeType="1"/>
              <a:stCxn id="228" idx="0"/>
              <a:endCxn id="214" idx="0"/>
            </p:cNvCxnSpPr>
            <p:nvPr/>
          </p:nvCxnSpPr>
          <p:spPr bwMode="auto">
            <a:xfrm rot="5400000" flipH="1" flipV="1">
              <a:off x="3191861" y="611720"/>
              <a:ext cx="556438" cy="2246102"/>
            </a:xfrm>
            <a:prstGeom prst="curvedConnector3">
              <a:avLst>
                <a:gd name="adj1" fmla="val 141083"/>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3" name="Group 212"/>
          <p:cNvGrpSpPr/>
          <p:nvPr/>
        </p:nvGrpSpPr>
        <p:grpSpPr>
          <a:xfrm>
            <a:off x="4108123" y="1312536"/>
            <a:ext cx="970016" cy="727747"/>
            <a:chOff x="4552924" y="1361022"/>
            <a:chExt cx="919163" cy="958850"/>
          </a:xfrm>
          <a:effectLst>
            <a:outerShdw blurRad="50800" dist="50800" dir="5400000" algn="ctr" rotWithShape="0">
              <a:srgbClr val="000000">
                <a:alpha val="76000"/>
              </a:srgbClr>
            </a:outerShdw>
          </a:effectLst>
        </p:grpSpPr>
        <p:sp>
          <p:nvSpPr>
            <p:cNvPr id="214" name="Isosceles Triangle 229"/>
            <p:cNvSpPr>
              <a:spLocks noChangeArrowheads="1"/>
            </p:cNvSpPr>
            <p:nvPr/>
          </p:nvSpPr>
          <p:spPr bwMode="auto">
            <a:xfrm>
              <a:off x="4596940" y="1361022"/>
              <a:ext cx="831131" cy="958850"/>
            </a:xfrm>
            <a:prstGeom prst="triangle">
              <a:avLst>
                <a:gd name="adj" fmla="val 50000"/>
              </a:avLst>
            </a:prstGeom>
            <a:solidFill>
              <a:schemeClr val="bg1"/>
            </a:solidFill>
            <a:ln w="9525" algn="ctr">
              <a:solidFill>
                <a:schemeClr val="tx1"/>
              </a:solidFill>
              <a:round/>
              <a:headEnd/>
              <a:tailEnd/>
            </a:ln>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l-GR" altLang="el-GR" sz="1400" b="0" i="0" u="none" strike="noStrike" kern="1200" cap="none" spc="0" normalizeH="0" baseline="0" noProof="0">
                <a:ln>
                  <a:noFill/>
                </a:ln>
                <a:solidFill>
                  <a:srgbClr val="292929"/>
                </a:solidFill>
                <a:effectLst/>
                <a:uLnTx/>
                <a:uFillTx/>
                <a:latin typeface="Arial" pitchFamily="34" charset="0"/>
                <a:ea typeface="+mn-ea"/>
                <a:cs typeface="+mn-cs"/>
              </a:endParaRPr>
            </a:p>
          </p:txBody>
        </p:sp>
        <p:sp>
          <p:nvSpPr>
            <p:cNvPr id="215" name="Rectangle 230"/>
            <p:cNvSpPr>
              <a:spLocks noChangeArrowheads="1"/>
            </p:cNvSpPr>
            <p:nvPr/>
          </p:nvSpPr>
          <p:spPr bwMode="auto">
            <a:xfrm>
              <a:off x="4552924" y="1708375"/>
              <a:ext cx="919163" cy="608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l-GR" sz="2400" b="0" i="0" u="none" strike="noStrike" kern="1200" cap="none" spc="0" normalizeH="0" baseline="0" noProof="0">
                  <a:ln>
                    <a:noFill/>
                  </a:ln>
                  <a:solidFill>
                    <a:srgbClr val="292929"/>
                  </a:solidFill>
                  <a:effectLst/>
                  <a:uLnTx/>
                  <a:uFillTx/>
                  <a:latin typeface="Arial" pitchFamily="34" charset="0"/>
                  <a:ea typeface="+mn-ea"/>
                  <a:cs typeface="+mn-cs"/>
                </a:rPr>
                <a:t>...</a:t>
              </a:r>
              <a:endParaRPr kumimoji="0" lang="el-GR" altLang="el-GR" sz="2400" b="0" i="0" u="none" strike="noStrike" kern="1200" cap="none" spc="0" normalizeH="0" baseline="0" noProof="0">
                <a:ln>
                  <a:noFill/>
                </a:ln>
                <a:solidFill>
                  <a:srgbClr val="292929"/>
                </a:solidFill>
                <a:effectLst/>
                <a:uLnTx/>
                <a:uFillTx/>
                <a:latin typeface="Arial" pitchFamily="34" charset="0"/>
                <a:ea typeface="+mn-ea"/>
                <a:cs typeface="+mn-cs"/>
              </a:endParaRPr>
            </a:p>
          </p:txBody>
        </p:sp>
        <p:grpSp>
          <p:nvGrpSpPr>
            <p:cNvPr id="216" name="Group 215"/>
            <p:cNvGrpSpPr/>
            <p:nvPr/>
          </p:nvGrpSpPr>
          <p:grpSpPr bwMode="auto">
            <a:xfrm>
              <a:off x="4913546" y="1527943"/>
              <a:ext cx="222602" cy="364994"/>
              <a:chOff x="8268678" y="2972180"/>
              <a:chExt cx="265722" cy="230832"/>
            </a:xfrm>
            <a:solidFill>
              <a:schemeClr val="bg1">
                <a:lumMod val="50000"/>
              </a:schemeClr>
            </a:solidFill>
          </p:grpSpPr>
          <p:sp>
            <p:nvSpPr>
              <p:cNvPr id="217" name="Flowchart: Process 216"/>
              <p:cNvSpPr/>
              <p:nvPr/>
            </p:nvSpPr>
            <p:spPr bwMode="auto">
              <a:xfrm>
                <a:off x="8335913" y="2972180"/>
                <a:ext cx="113322" cy="75820"/>
              </a:xfrm>
              <a:prstGeom prst="flowChartProcess">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l-GR" sz="1400" b="0" i="0" u="none" strike="noStrike" kern="1200" cap="none" spc="0" normalizeH="0" baseline="0" noProof="0">
                  <a:ln>
                    <a:noFill/>
                  </a:ln>
                  <a:solidFill>
                    <a:srgbClr val="292929"/>
                  </a:solidFill>
                  <a:effectLst/>
                  <a:uLnTx/>
                  <a:uFillTx/>
                  <a:latin typeface="Calibri"/>
                  <a:ea typeface="+mn-ea"/>
                  <a:cs typeface="+mn-cs"/>
                </a:endParaRPr>
              </a:p>
            </p:txBody>
          </p:sp>
          <p:sp>
            <p:nvSpPr>
              <p:cNvPr id="218" name="Flowchart: Process 217"/>
              <p:cNvSpPr/>
              <p:nvPr/>
            </p:nvSpPr>
            <p:spPr bwMode="auto">
              <a:xfrm>
                <a:off x="8268678" y="3124580"/>
                <a:ext cx="113322" cy="75820"/>
              </a:xfrm>
              <a:prstGeom prst="flowChartProcess">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l-GR" sz="1400" b="0" i="0" u="none" strike="noStrike" kern="1200" cap="none" spc="0" normalizeH="0" baseline="0" noProof="0">
                  <a:ln>
                    <a:noFill/>
                  </a:ln>
                  <a:solidFill>
                    <a:srgbClr val="292929"/>
                  </a:solidFill>
                  <a:effectLst/>
                  <a:uLnTx/>
                  <a:uFillTx/>
                  <a:latin typeface="Calibri"/>
                  <a:ea typeface="+mn-ea"/>
                  <a:cs typeface="+mn-cs"/>
                </a:endParaRPr>
              </a:p>
            </p:txBody>
          </p:sp>
          <p:sp>
            <p:nvSpPr>
              <p:cNvPr id="219" name="Flowchart: Process 218"/>
              <p:cNvSpPr/>
              <p:nvPr/>
            </p:nvSpPr>
            <p:spPr bwMode="auto">
              <a:xfrm>
                <a:off x="8421078" y="3127192"/>
                <a:ext cx="113322" cy="75820"/>
              </a:xfrm>
              <a:prstGeom prst="flowChartProcess">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l-GR" sz="1400" b="0" i="0" u="none" strike="noStrike" kern="1200" cap="none" spc="0" normalizeH="0" baseline="0" noProof="0">
                  <a:ln>
                    <a:noFill/>
                  </a:ln>
                  <a:solidFill>
                    <a:srgbClr val="292929"/>
                  </a:solidFill>
                  <a:effectLst/>
                  <a:uLnTx/>
                  <a:uFillTx/>
                  <a:latin typeface="Calibri"/>
                  <a:ea typeface="+mn-ea"/>
                  <a:cs typeface="+mn-cs"/>
                </a:endParaRPr>
              </a:p>
            </p:txBody>
          </p:sp>
          <p:cxnSp>
            <p:nvCxnSpPr>
              <p:cNvPr id="220" name="Straight Connector 219"/>
              <p:cNvCxnSpPr>
                <a:stCxn id="217" idx="2"/>
                <a:endCxn id="218" idx="0"/>
              </p:cNvCxnSpPr>
              <p:nvPr/>
            </p:nvCxnSpPr>
            <p:spPr bwMode="auto">
              <a:xfrm flipH="1">
                <a:off x="8325339" y="3048000"/>
                <a:ext cx="67235" cy="76580"/>
              </a:xfrm>
              <a:prstGeom prst="line">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1" name="Straight Connector 220"/>
              <p:cNvCxnSpPr>
                <a:stCxn id="219" idx="3"/>
                <a:endCxn id="217" idx="2"/>
              </p:cNvCxnSpPr>
              <p:nvPr/>
            </p:nvCxnSpPr>
            <p:spPr bwMode="auto">
              <a:xfrm flipH="1" flipV="1">
                <a:off x="8392574" y="3048000"/>
                <a:ext cx="141826" cy="117102"/>
              </a:xfrm>
              <a:prstGeom prst="line">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extLst>
      <p:ext uri="{BB962C8B-B14F-4D97-AF65-F5344CB8AC3E}">
        <p14:creationId xmlns:p14="http://schemas.microsoft.com/office/powerpoint/2010/main" val="3472721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i="1" kern="0" dirty="0">
                <a:solidFill>
                  <a:srgbClr val="4D4D4D"/>
                </a:solidFill>
                <a:latin typeface="+mj-lt"/>
                <a:cs typeface="+mj-cs"/>
              </a:rPr>
              <a:t>The Structure of BBT </a:t>
            </a:r>
          </a:p>
        </p:txBody>
      </p:sp>
      <p:sp>
        <p:nvSpPr>
          <p:cNvPr id="3" name="Content Placeholder 2"/>
          <p:cNvSpPr>
            <a:spLocks noGrp="1"/>
          </p:cNvSpPr>
          <p:nvPr>
            <p:ph idx="1"/>
          </p:nvPr>
        </p:nvSpPr>
        <p:spPr/>
        <p:txBody>
          <a:bodyPr numCol="2">
            <a:normAutofit lnSpcReduction="10000"/>
          </a:bodyPr>
          <a:lstStyle/>
          <a:p>
            <a:pPr marL="0" indent="0">
              <a:buNone/>
            </a:pPr>
            <a:r>
              <a:rPr lang="en-US" b="1" dirty="0" smtClean="0"/>
              <a:t>Activities (facet)</a:t>
            </a:r>
          </a:p>
          <a:p>
            <a:pPr marL="0" indent="0">
              <a:buNone/>
            </a:pPr>
            <a:r>
              <a:rPr lang="en-US" sz="1700" dirty="0" smtClean="0"/>
              <a:t>- activities (top term)</a:t>
            </a:r>
          </a:p>
          <a:p>
            <a:pPr marL="0" indent="0">
              <a:buNone/>
            </a:pPr>
            <a:r>
              <a:rPr lang="en-US" sz="1700" dirty="0" smtClean="0"/>
              <a:t>- - disciplines </a:t>
            </a:r>
          </a:p>
          <a:p>
            <a:pPr marL="0" indent="0">
              <a:buNone/>
            </a:pPr>
            <a:r>
              <a:rPr lang="en-US" sz="1700" dirty="0" smtClean="0"/>
              <a:t>- - functions</a:t>
            </a:r>
          </a:p>
          <a:p>
            <a:pPr marL="0" indent="0">
              <a:buNone/>
            </a:pPr>
            <a:r>
              <a:rPr lang="en-US" sz="1700" dirty="0" smtClean="0"/>
              <a:t>- - human interactions</a:t>
            </a:r>
          </a:p>
          <a:p>
            <a:pPr marL="0" indent="0">
              <a:buNone/>
            </a:pPr>
            <a:r>
              <a:rPr lang="en-US" sz="1700" dirty="0" smtClean="0"/>
              <a:t>- - </a:t>
            </a:r>
            <a:r>
              <a:rPr lang="en-US" sz="1700" dirty="0" err="1" smtClean="0"/>
              <a:t>intensional</a:t>
            </a:r>
            <a:r>
              <a:rPr lang="en-US" sz="1700" dirty="0" smtClean="0"/>
              <a:t> </a:t>
            </a:r>
            <a:r>
              <a:rPr lang="en-US" sz="1700" dirty="0" err="1" smtClean="0"/>
              <a:t>desctructions</a:t>
            </a:r>
            <a:endParaRPr lang="en-US" sz="1700" dirty="0"/>
          </a:p>
          <a:p>
            <a:pPr marL="0" indent="0">
              <a:buNone/>
            </a:pPr>
            <a:r>
              <a:rPr lang="en-US" b="1" dirty="0" smtClean="0"/>
              <a:t>Conceptual Objects (facet)</a:t>
            </a:r>
          </a:p>
          <a:p>
            <a:pPr marL="0" indent="0">
              <a:buNone/>
            </a:pPr>
            <a:r>
              <a:rPr lang="en-US" sz="1700" dirty="0" smtClean="0"/>
              <a:t>- conceptual objects (top term) </a:t>
            </a:r>
          </a:p>
          <a:p>
            <a:pPr marL="0" indent="0">
              <a:buNone/>
            </a:pPr>
            <a:r>
              <a:rPr lang="en-US" sz="1700" dirty="0" smtClean="0"/>
              <a:t>- - symbolic objects</a:t>
            </a:r>
          </a:p>
          <a:p>
            <a:pPr marL="0" indent="0">
              <a:buNone/>
            </a:pPr>
            <a:r>
              <a:rPr lang="en-US" sz="1700" dirty="0" smtClean="0"/>
              <a:t>- - propositional objects</a:t>
            </a:r>
          </a:p>
          <a:p>
            <a:pPr marL="0" indent="0">
              <a:buNone/>
            </a:pPr>
            <a:r>
              <a:rPr lang="en-US" sz="1700" dirty="0" smtClean="0"/>
              <a:t>- - methods</a:t>
            </a:r>
          </a:p>
          <a:p>
            <a:pPr marL="0" indent="0">
              <a:buNone/>
            </a:pPr>
            <a:r>
              <a:rPr lang="en-US" sz="1700" dirty="0" smtClean="0"/>
              <a:t>- - concepts</a:t>
            </a:r>
          </a:p>
          <a:p>
            <a:pPr marL="0" indent="0">
              <a:buNone/>
            </a:pPr>
            <a:r>
              <a:rPr lang="en-US" b="1" dirty="0"/>
              <a:t>Geopolitical Units (facet)</a:t>
            </a:r>
          </a:p>
          <a:p>
            <a:pPr marL="0" indent="0">
              <a:buNone/>
            </a:pPr>
            <a:r>
              <a:rPr lang="en-US" sz="1700" dirty="0" smtClean="0"/>
              <a:t>- geopolitical units (top term)</a:t>
            </a:r>
          </a:p>
          <a:p>
            <a:pPr marL="0" indent="0">
              <a:buNone/>
            </a:pPr>
            <a:r>
              <a:rPr lang="en-US" b="1" dirty="0"/>
              <a:t>Groups and Collectivities(facet)</a:t>
            </a:r>
          </a:p>
          <a:p>
            <a:pPr marL="0" indent="0">
              <a:buNone/>
            </a:pPr>
            <a:r>
              <a:rPr lang="en-US" sz="1700" dirty="0" smtClean="0"/>
              <a:t>- groups </a:t>
            </a:r>
            <a:r>
              <a:rPr lang="en-US" sz="1700" dirty="0"/>
              <a:t>and collectivities(top term) </a:t>
            </a:r>
          </a:p>
          <a:p>
            <a:pPr marL="0" indent="0">
              <a:buNone/>
            </a:pPr>
            <a:endParaRPr lang="en-US" b="1" dirty="0" smtClean="0"/>
          </a:p>
          <a:p>
            <a:pPr marL="0" indent="0">
              <a:buNone/>
            </a:pPr>
            <a:r>
              <a:rPr lang="en-US" b="1" dirty="0" smtClean="0"/>
              <a:t>Material </a:t>
            </a:r>
            <a:r>
              <a:rPr lang="en-US" b="1" dirty="0"/>
              <a:t>Things (facet)</a:t>
            </a:r>
          </a:p>
          <a:p>
            <a:pPr marL="0" indent="0">
              <a:buNone/>
            </a:pPr>
            <a:r>
              <a:rPr lang="en-US" sz="1700" dirty="0" smtClean="0"/>
              <a:t>- material things (top term)</a:t>
            </a:r>
          </a:p>
          <a:p>
            <a:pPr marL="0" indent="0">
              <a:buNone/>
            </a:pPr>
            <a:r>
              <a:rPr lang="en-US" sz="1700" dirty="0" smtClean="0"/>
              <a:t>- - built environment</a:t>
            </a:r>
          </a:p>
          <a:p>
            <a:pPr marL="0" indent="0">
              <a:buNone/>
            </a:pPr>
            <a:r>
              <a:rPr lang="en-US" sz="1700" dirty="0" smtClean="0"/>
              <a:t>- - mobile objects</a:t>
            </a:r>
          </a:p>
          <a:p>
            <a:pPr marL="0" indent="0">
              <a:buNone/>
            </a:pPr>
            <a:r>
              <a:rPr lang="en-US" sz="1700" dirty="0" smtClean="0"/>
              <a:t>- - physical features</a:t>
            </a:r>
          </a:p>
          <a:p>
            <a:pPr marL="0" indent="0">
              <a:buNone/>
            </a:pPr>
            <a:r>
              <a:rPr lang="en-US" sz="1700" dirty="0" smtClean="0"/>
              <a:t>- - structural parts of material objects</a:t>
            </a:r>
          </a:p>
          <a:p>
            <a:pPr marL="0" indent="0">
              <a:buNone/>
            </a:pPr>
            <a:r>
              <a:rPr lang="en-US" b="1" dirty="0"/>
              <a:t>Materials (facet)</a:t>
            </a:r>
          </a:p>
          <a:p>
            <a:pPr marL="0" indent="0">
              <a:buNone/>
            </a:pPr>
            <a:r>
              <a:rPr lang="en-US" sz="1700" dirty="0" smtClean="0"/>
              <a:t>- materials (top term)</a:t>
            </a:r>
          </a:p>
          <a:p>
            <a:pPr marL="0" indent="0">
              <a:buNone/>
            </a:pPr>
            <a:r>
              <a:rPr lang="en-US" b="1" dirty="0"/>
              <a:t>Natural Processes (facet)</a:t>
            </a:r>
          </a:p>
          <a:p>
            <a:pPr marL="0" indent="0">
              <a:buNone/>
            </a:pPr>
            <a:r>
              <a:rPr lang="en-US" sz="1700" dirty="0"/>
              <a:t>- natural processes (top term)</a:t>
            </a:r>
          </a:p>
          <a:p>
            <a:pPr marL="0" indent="0">
              <a:buNone/>
            </a:pPr>
            <a:r>
              <a:rPr lang="en-US" sz="1700" dirty="0"/>
              <a:t>- - geneses</a:t>
            </a:r>
          </a:p>
          <a:p>
            <a:pPr marL="0" indent="0">
              <a:buNone/>
            </a:pPr>
            <a:r>
              <a:rPr lang="en-US" sz="1700" dirty="0" smtClean="0"/>
              <a:t>- - </a:t>
            </a:r>
            <a:r>
              <a:rPr lang="en-US" sz="1700" dirty="0"/>
              <a:t>natural </a:t>
            </a:r>
            <a:r>
              <a:rPr lang="en-US" sz="1700" dirty="0" smtClean="0"/>
              <a:t>destructions</a:t>
            </a:r>
          </a:p>
          <a:p>
            <a:pPr marL="0" indent="0">
              <a:buNone/>
            </a:pPr>
            <a:r>
              <a:rPr lang="en-US" b="1" dirty="0" smtClean="0"/>
              <a:t>Roles (facet)</a:t>
            </a:r>
          </a:p>
          <a:p>
            <a:pPr marL="0" indent="0">
              <a:buNone/>
            </a:pPr>
            <a:r>
              <a:rPr lang="en-US" sz="1700" dirty="0" smtClean="0"/>
              <a:t>- roles (top term)</a:t>
            </a:r>
          </a:p>
          <a:p>
            <a:pPr marL="0" indent="0">
              <a:buNone/>
            </a:pPr>
            <a:r>
              <a:rPr lang="en-US" sz="1700" dirty="0" smtClean="0"/>
              <a:t>- - offices </a:t>
            </a:r>
          </a:p>
          <a:p>
            <a:pPr marL="0" indent="0">
              <a:buNone/>
            </a:pPr>
            <a:r>
              <a:rPr lang="en-US" sz="1700" dirty="0" smtClean="0"/>
              <a:t>- - roles of interpersonal relations</a:t>
            </a:r>
          </a:p>
          <a:p>
            <a:pPr marL="0" indent="0">
              <a:buNone/>
            </a:pPr>
            <a:r>
              <a:rPr lang="en-US" b="1" dirty="0" smtClean="0"/>
              <a:t>Types of Epochs (facet)</a:t>
            </a:r>
          </a:p>
          <a:p>
            <a:pPr marL="0" indent="0">
              <a:buNone/>
            </a:pPr>
            <a:r>
              <a:rPr lang="en-US" sz="1700" dirty="0" smtClean="0"/>
              <a:t>- types of epochs (top term)</a:t>
            </a:r>
            <a:endParaRPr lang="en-US" sz="1700" dirty="0"/>
          </a:p>
        </p:txBody>
      </p:sp>
    </p:spTree>
    <p:extLst>
      <p:ext uri="{BB962C8B-B14F-4D97-AF65-F5344CB8AC3E}">
        <p14:creationId xmlns:p14="http://schemas.microsoft.com/office/powerpoint/2010/main" val="1121841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350" y="260648"/>
            <a:ext cx="9117299" cy="549713"/>
          </a:xfrm>
        </p:spPr>
        <p:txBody>
          <a:bodyPr>
            <a:normAutofit/>
          </a:bodyPr>
          <a:lstStyle/>
          <a:p>
            <a:pPr eaLnBrk="0" fontAlgn="base" hangingPunct="0">
              <a:spcAft>
                <a:spcPct val="0"/>
              </a:spcAft>
            </a:pPr>
            <a:r>
              <a:rPr lang="en-US" sz="2000" b="1" i="1" kern="0" dirty="0" err="1">
                <a:solidFill>
                  <a:srgbClr val="4D4D4D"/>
                </a:solidFill>
                <a:latin typeface="+mj-lt"/>
                <a:cs typeface="+mj-cs"/>
              </a:rPr>
              <a:t>BBTalk</a:t>
            </a:r>
            <a:r>
              <a:rPr lang="en-US" sz="2000" b="1" i="1" kern="0" dirty="0">
                <a:solidFill>
                  <a:srgbClr val="4D4D4D"/>
                </a:solidFill>
                <a:latin typeface="+mj-lt"/>
                <a:cs typeface="+mj-cs"/>
              </a:rPr>
              <a:t> - Submission and Connection Management Tool</a:t>
            </a:r>
          </a:p>
        </p:txBody>
      </p:sp>
      <p:sp>
        <p:nvSpPr>
          <p:cNvPr id="6" name="Content Placeholder 2"/>
          <p:cNvSpPr txBox="1">
            <a:spLocks/>
          </p:cNvSpPr>
          <p:nvPr/>
        </p:nvSpPr>
        <p:spPr>
          <a:xfrm>
            <a:off x="371475" y="810361"/>
            <a:ext cx="8232973" cy="53549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lumMod val="75000"/>
                </a:schemeClr>
              </a:buClr>
              <a:buSzPct val="120000"/>
              <a:buFont typeface="Arial" panose="020B0604020202020204" pitchFamily="34" charset="0"/>
              <a:buChar char="•"/>
              <a:defRPr sz="2000" kern="1200">
                <a:solidFill>
                  <a:schemeClr val="tx1"/>
                </a:solidFill>
                <a:latin typeface="+mn-lt"/>
                <a:ea typeface="+mn-ea"/>
                <a:cs typeface="+mn-cs"/>
              </a:defRPr>
            </a:lvl1pPr>
            <a:lvl2pPr marL="800100" indent="-342900" algn="l" defTabSz="914400" rtl="0" eaLnBrk="1" latinLnBrk="0" hangingPunct="1">
              <a:spcBef>
                <a:spcPct val="20000"/>
              </a:spcBef>
              <a:buClr>
                <a:schemeClr val="tx2">
                  <a:lumMod val="60000"/>
                  <a:lumOff val="40000"/>
                </a:schemeClr>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lumMod val="40000"/>
                  <a:lumOff val="60000"/>
                </a:schemeClr>
              </a:buClr>
              <a:buSzPct val="8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tx2">
                  <a:lumMod val="40000"/>
                  <a:lumOff val="60000"/>
                </a:schemeClr>
              </a:buClr>
              <a:buSzPct val="70000"/>
              <a:buFont typeface="Arial" panose="020B0604020202020204" pitchFamily="34" charset="0"/>
              <a:buChar char="•"/>
              <a:defRPr sz="2000" kern="1200">
                <a:solidFill>
                  <a:schemeClr val="tx1"/>
                </a:solidFill>
                <a:latin typeface="+mn-lt"/>
                <a:ea typeface="+mn-ea"/>
                <a:cs typeface="+mn-cs"/>
              </a:defRPr>
            </a:lvl4pPr>
            <a:lvl5pPr marL="2171700" indent="-342900" algn="l" defTabSz="914400" rtl="0" eaLnBrk="1" latinLnBrk="0" hangingPunct="1">
              <a:spcBef>
                <a:spcPct val="20000"/>
              </a:spcBef>
              <a:buClr>
                <a:schemeClr val="tx2">
                  <a:lumMod val="40000"/>
                  <a:lumOff val="60000"/>
                </a:schemeClr>
              </a:buClr>
              <a:buSzPct val="6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chemeClr val="accent1">
                    <a:lumMod val="75000"/>
                  </a:schemeClr>
                </a:solidFill>
              </a:rPr>
              <a:t>BBT integration:</a:t>
            </a:r>
          </a:p>
          <a:p>
            <a:r>
              <a:rPr lang="en-US" dirty="0">
                <a:solidFill>
                  <a:schemeClr val="accent1">
                    <a:lumMod val="75000"/>
                  </a:schemeClr>
                </a:solidFill>
              </a:rPr>
              <a:t>enabling </a:t>
            </a:r>
            <a:r>
              <a:rPr lang="en-US" i="1" dirty="0">
                <a:solidFill>
                  <a:schemeClr val="accent1">
                    <a:lumMod val="75000"/>
                  </a:schemeClr>
                </a:solidFill>
              </a:rPr>
              <a:t>thesauri maintainers </a:t>
            </a:r>
            <a:r>
              <a:rPr lang="en-US" dirty="0">
                <a:solidFill>
                  <a:schemeClr val="accent1">
                    <a:lumMod val="75000"/>
                  </a:schemeClr>
                </a:solidFill>
              </a:rPr>
              <a:t>to align thesauri /structured vocabularies with the BBT </a:t>
            </a:r>
          </a:p>
          <a:p>
            <a:pPr lvl="1"/>
            <a:r>
              <a:rPr lang="en-US" sz="1800" dirty="0"/>
              <a:t>allows users </a:t>
            </a:r>
            <a:r>
              <a:rPr lang="en-US" sz="1800" b="1" dirty="0"/>
              <a:t>browse through BBT facets &amp; hierarchies </a:t>
            </a:r>
            <a:r>
              <a:rPr lang="en-US" sz="1800" dirty="0"/>
              <a:t>(obsolete ones too), before they decide on the appropriate ones, which branches of their thesaurus are to be linked with</a:t>
            </a:r>
            <a:endParaRPr lang="el-GR" sz="1800" dirty="0"/>
          </a:p>
          <a:p>
            <a:pPr lvl="1"/>
            <a:r>
              <a:rPr lang="en-US" sz="1800" dirty="0"/>
              <a:t>allows them to </a:t>
            </a:r>
            <a:r>
              <a:rPr lang="en-US" sz="1800" b="1" dirty="0"/>
              <a:t>link their terms </a:t>
            </a:r>
            <a:r>
              <a:rPr lang="en-US" sz="1800" dirty="0"/>
              <a:t>to BBT, by </a:t>
            </a:r>
            <a:r>
              <a:rPr lang="en-US" sz="1800" b="1" dirty="0"/>
              <a:t>creating connections </a:t>
            </a:r>
            <a:r>
              <a:rPr lang="en-US" sz="1800" u="sng" dirty="0"/>
              <a:t>between</a:t>
            </a:r>
            <a:r>
              <a:rPr lang="en-US" sz="1800" b="1" dirty="0"/>
              <a:t> LOD identified  </a:t>
            </a:r>
            <a:r>
              <a:rPr lang="en-US" sz="1800" dirty="0"/>
              <a:t>BBT terms and thesauri terms </a:t>
            </a:r>
          </a:p>
          <a:p>
            <a:pPr lvl="1"/>
            <a:r>
              <a:rPr lang="en-US" sz="1800" b="1" dirty="0"/>
              <a:t>notifies</a:t>
            </a:r>
            <a:r>
              <a:rPr lang="en-US" sz="1800" dirty="0"/>
              <a:t> interested parties on changes implemented on BBT</a:t>
            </a:r>
          </a:p>
          <a:p>
            <a:pPr lvl="1"/>
            <a:endParaRPr lang="en-US" dirty="0"/>
          </a:p>
          <a:p>
            <a:pPr marL="0" indent="0">
              <a:buNone/>
            </a:pPr>
            <a:endParaRPr lang="en-US" dirty="0"/>
          </a:p>
          <a:p>
            <a:pPr lvl="1"/>
            <a:endParaRPr lang="en-US" dirty="0"/>
          </a:p>
          <a:p>
            <a:endParaRPr lang="en-US" sz="1600" dirty="0"/>
          </a:p>
          <a:p>
            <a:endParaRPr lang="en-US" dirty="0"/>
          </a:p>
          <a:p>
            <a:pPr marL="449262" lvl="1" indent="0">
              <a:buFont typeface="Arial" panose="020B0604020202020204" pitchFamily="34" charset="0"/>
              <a:buNone/>
            </a:pPr>
            <a:endParaRPr lang="en-US" dirty="0"/>
          </a:p>
        </p:txBody>
      </p:sp>
    </p:spTree>
    <p:extLst>
      <p:ext uri="{BB962C8B-B14F-4D97-AF65-F5344CB8AC3E}">
        <p14:creationId xmlns:p14="http://schemas.microsoft.com/office/powerpoint/2010/main" val="16577422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5988688" y="260648"/>
            <a:ext cx="2853295" cy="533400"/>
          </a:xfrm>
        </p:spPr>
        <p:txBody>
          <a:bodyPr>
            <a:normAutofit/>
          </a:bodyPr>
          <a:lstStyle/>
          <a:p>
            <a:pPr algn="r"/>
            <a:r>
              <a:rPr lang="en-US" sz="2000" i="1" kern="0" dirty="0">
                <a:solidFill>
                  <a:srgbClr val="4D4D4D"/>
                </a:solidFill>
                <a:latin typeface="+mj-lt"/>
                <a:cs typeface="+mj-cs"/>
              </a:rPr>
              <a:t>Browse the BBT</a:t>
            </a:r>
          </a:p>
        </p:txBody>
      </p:sp>
      <p:pic>
        <p:nvPicPr>
          <p:cNvPr id="2" name="Picture 1"/>
          <p:cNvPicPr>
            <a:picLocks noChangeAspect="1"/>
          </p:cNvPicPr>
          <p:nvPr/>
        </p:nvPicPr>
        <p:blipFill>
          <a:blip r:embed="rId3"/>
          <a:stretch>
            <a:fillRect/>
          </a:stretch>
        </p:blipFill>
        <p:spPr>
          <a:xfrm>
            <a:off x="539553" y="404664"/>
            <a:ext cx="5700497" cy="5832648"/>
          </a:xfrm>
          <a:prstGeom prst="rect">
            <a:avLst/>
          </a:prstGeom>
        </p:spPr>
      </p:pic>
      <p:pic>
        <p:nvPicPr>
          <p:cNvPr id="15" name="Picture 14"/>
          <p:cNvPicPr>
            <a:picLocks noChangeAspect="1"/>
          </p:cNvPicPr>
          <p:nvPr/>
        </p:nvPicPr>
        <p:blipFill>
          <a:blip r:embed="rId4"/>
          <a:stretch>
            <a:fillRect/>
          </a:stretch>
        </p:blipFill>
        <p:spPr>
          <a:xfrm>
            <a:off x="4042482" y="1124745"/>
            <a:ext cx="4251217" cy="4824536"/>
          </a:xfrm>
          <a:prstGeom prst="rect">
            <a:avLst/>
          </a:prstGeom>
          <a:ln>
            <a:solidFill>
              <a:schemeClr val="accent3">
                <a:lumMod val="75000"/>
              </a:schemeClr>
            </a:solidFill>
          </a:ln>
          <a:effectLst>
            <a:outerShdw blurRad="50800" dist="50800" dir="3600000" algn="ctr" rotWithShape="0">
              <a:schemeClr val="tx1">
                <a:lumMod val="75000"/>
                <a:lumOff val="25000"/>
              </a:schemeClr>
            </a:outerShdw>
          </a:effectLst>
        </p:spPr>
      </p:pic>
    </p:spTree>
    <p:extLst>
      <p:ext uri="{BB962C8B-B14F-4D97-AF65-F5344CB8AC3E}">
        <p14:creationId xmlns:p14="http://schemas.microsoft.com/office/powerpoint/2010/main" val="2314364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55639" y="794048"/>
            <a:ext cx="4704215" cy="4897334"/>
          </a:xfrm>
          <a:prstGeom prst="rect">
            <a:avLst/>
          </a:prstGeom>
          <a:ln>
            <a:solidFill>
              <a:schemeClr val="accent6"/>
            </a:solidFill>
          </a:ln>
          <a:effectLst>
            <a:outerShdw blurRad="50800" dist="50800" dir="3600000" algn="ctr" rotWithShape="0">
              <a:schemeClr val="tx1">
                <a:lumMod val="75000"/>
                <a:lumOff val="25000"/>
              </a:schemeClr>
            </a:outerShdw>
          </a:effectLst>
        </p:spPr>
      </p:pic>
      <p:pic>
        <p:nvPicPr>
          <p:cNvPr id="5" name="Picture 4"/>
          <p:cNvPicPr>
            <a:picLocks noChangeAspect="1"/>
          </p:cNvPicPr>
          <p:nvPr/>
        </p:nvPicPr>
        <p:blipFill>
          <a:blip r:embed="rId3"/>
          <a:stretch>
            <a:fillRect/>
          </a:stretch>
        </p:blipFill>
        <p:spPr>
          <a:xfrm>
            <a:off x="3384015" y="1340768"/>
            <a:ext cx="4324633" cy="4031437"/>
          </a:xfrm>
          <a:prstGeom prst="rect">
            <a:avLst/>
          </a:prstGeom>
          <a:ln>
            <a:solidFill>
              <a:schemeClr val="accent6"/>
            </a:solidFill>
          </a:ln>
          <a:effectLst>
            <a:outerShdw blurRad="50800" dist="50800" dir="3600000" algn="ctr" rotWithShape="0">
              <a:schemeClr val="tx1">
                <a:lumMod val="75000"/>
                <a:lumOff val="25000"/>
              </a:schemeClr>
            </a:outerShdw>
          </a:effectLst>
        </p:spPr>
      </p:pic>
      <p:pic>
        <p:nvPicPr>
          <p:cNvPr id="6" name="Picture 5"/>
          <p:cNvPicPr>
            <a:picLocks noChangeAspect="1"/>
          </p:cNvPicPr>
          <p:nvPr/>
        </p:nvPicPr>
        <p:blipFill>
          <a:blip r:embed="rId4"/>
          <a:stretch>
            <a:fillRect/>
          </a:stretch>
        </p:blipFill>
        <p:spPr>
          <a:xfrm>
            <a:off x="5359854" y="3933056"/>
            <a:ext cx="3448503" cy="2084014"/>
          </a:xfrm>
          <a:prstGeom prst="rect">
            <a:avLst/>
          </a:prstGeom>
        </p:spPr>
      </p:pic>
      <p:pic>
        <p:nvPicPr>
          <p:cNvPr id="7" name="Picture 6"/>
          <p:cNvPicPr>
            <a:picLocks noChangeAspect="1"/>
          </p:cNvPicPr>
          <p:nvPr/>
        </p:nvPicPr>
        <p:blipFill rotWithShape="1">
          <a:blip r:embed="rId5"/>
          <a:srcRect l="1" t="4884" r="2327" b="-223"/>
          <a:stretch/>
        </p:blipFill>
        <p:spPr>
          <a:xfrm>
            <a:off x="5737038" y="2420888"/>
            <a:ext cx="1705182" cy="691958"/>
          </a:xfrm>
          <a:prstGeom prst="rect">
            <a:avLst/>
          </a:prstGeom>
          <a:ln>
            <a:solidFill>
              <a:schemeClr val="accent6"/>
            </a:solidFill>
          </a:ln>
          <a:effectLst>
            <a:outerShdw blurRad="50800" dist="50800" dir="3600000" algn="ctr" rotWithShape="0">
              <a:schemeClr val="tx1">
                <a:lumMod val="75000"/>
                <a:lumOff val="25000"/>
              </a:schemeClr>
            </a:outerShdw>
          </a:effectLst>
        </p:spPr>
      </p:pic>
      <p:sp>
        <p:nvSpPr>
          <p:cNvPr id="8" name="Title 1"/>
          <p:cNvSpPr txBox="1">
            <a:spLocks/>
          </p:cNvSpPr>
          <p:nvPr/>
        </p:nvSpPr>
        <p:spPr>
          <a:xfrm>
            <a:off x="5687114" y="260648"/>
            <a:ext cx="3154870" cy="5334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000" i="1" kern="0" dirty="0">
                <a:solidFill>
                  <a:srgbClr val="4D4D4D"/>
                </a:solidFill>
              </a:rPr>
              <a:t>Aligning thesauri to the BBT</a:t>
            </a:r>
          </a:p>
        </p:txBody>
      </p:sp>
      <p:sp>
        <p:nvSpPr>
          <p:cNvPr id="10" name="Rectangle 9"/>
          <p:cNvSpPr/>
          <p:nvPr/>
        </p:nvSpPr>
        <p:spPr>
          <a:xfrm>
            <a:off x="5359854" y="3933056"/>
            <a:ext cx="724314" cy="21602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2525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kern="0" dirty="0">
                <a:solidFill>
                  <a:srgbClr val="4D4D4D"/>
                </a:solidFill>
              </a:rPr>
              <a:t>BBTalk - Submission and Connection Management Tool</a:t>
            </a:r>
            <a:endParaRPr lang="en-US" b="1" dirty="0"/>
          </a:p>
        </p:txBody>
      </p:sp>
      <p:sp>
        <p:nvSpPr>
          <p:cNvPr id="3" name="Content Placeholder 2"/>
          <p:cNvSpPr>
            <a:spLocks noGrp="1"/>
          </p:cNvSpPr>
          <p:nvPr>
            <p:ph idx="1"/>
          </p:nvPr>
        </p:nvSpPr>
        <p:spPr/>
        <p:txBody>
          <a:bodyPr/>
          <a:lstStyle/>
          <a:p>
            <a:pPr marL="0" indent="0">
              <a:buNone/>
            </a:pPr>
            <a:r>
              <a:rPr lang="en-US" dirty="0">
                <a:solidFill>
                  <a:schemeClr val="accent1">
                    <a:lumMod val="75000"/>
                  </a:schemeClr>
                </a:solidFill>
              </a:rPr>
              <a:t>Managing BBT content</a:t>
            </a:r>
          </a:p>
          <a:p>
            <a:r>
              <a:rPr lang="en-US" dirty="0">
                <a:solidFill>
                  <a:schemeClr val="accent1">
                    <a:lumMod val="75000"/>
                  </a:schemeClr>
                </a:solidFill>
              </a:rPr>
              <a:t>proposing and deciding on implementing </a:t>
            </a:r>
            <a:r>
              <a:rPr lang="en-US">
                <a:solidFill>
                  <a:schemeClr val="accent1">
                    <a:lumMod val="75000"/>
                  </a:schemeClr>
                </a:solidFill>
              </a:rPr>
              <a:t>changes (“submissions”):</a:t>
            </a:r>
            <a:endParaRPr lang="en-US" sz="1800" dirty="0"/>
          </a:p>
          <a:p>
            <a:pPr lvl="1"/>
            <a:r>
              <a:rPr lang="en-US" sz="1800" dirty="0"/>
              <a:t>allows users to </a:t>
            </a:r>
            <a:r>
              <a:rPr lang="en-US" sz="1800" b="1" dirty="0"/>
              <a:t>submit requests </a:t>
            </a:r>
            <a:r>
              <a:rPr lang="en-US" sz="1800" dirty="0"/>
              <a:t>for </a:t>
            </a:r>
            <a:r>
              <a:rPr lang="en-US" sz="1800"/>
              <a:t>changes (“</a:t>
            </a:r>
            <a:r>
              <a:rPr lang="en-US" sz="1800" u="sng"/>
              <a:t>submissions”</a:t>
            </a:r>
            <a:r>
              <a:rPr lang="en-US" sz="1800"/>
              <a:t> </a:t>
            </a:r>
            <a:r>
              <a:rPr lang="en-US" sz="1800" dirty="0"/>
              <a:t>regarding the facets and the hierarchies of BBT) </a:t>
            </a:r>
          </a:p>
          <a:p>
            <a:pPr lvl="1"/>
            <a:r>
              <a:rPr lang="en-US" sz="1800" dirty="0"/>
              <a:t>supports</a:t>
            </a:r>
            <a:r>
              <a:rPr lang="en-US" sz="1800" b="1" dirty="0"/>
              <a:t> discussions among the curators of BBT </a:t>
            </a:r>
            <a:r>
              <a:rPr lang="en-US" sz="1800" dirty="0"/>
              <a:t>(and its users) regarding the proposed changes, until consensus is reached</a:t>
            </a:r>
          </a:p>
          <a:p>
            <a:pPr lvl="1"/>
            <a:r>
              <a:rPr lang="en-US" sz="1800" dirty="0"/>
              <a:t>allows BBT curators to </a:t>
            </a:r>
            <a:r>
              <a:rPr lang="en-US" sz="1800" b="1" dirty="0"/>
              <a:t>directly contact other users </a:t>
            </a:r>
            <a:r>
              <a:rPr lang="en-US" sz="1800" dirty="0"/>
              <a:t>regarding open issues and ask for expert opinion.</a:t>
            </a:r>
          </a:p>
          <a:p>
            <a:pPr lvl="1"/>
            <a:r>
              <a:rPr lang="en-US" sz="1800" dirty="0"/>
              <a:t>keeps </a:t>
            </a:r>
            <a:r>
              <a:rPr lang="en-US" sz="1800" b="1" dirty="0"/>
              <a:t>track of the different versions </a:t>
            </a:r>
            <a:r>
              <a:rPr lang="en-US" sz="1800" dirty="0"/>
              <a:t>of BBT and the history of the submissions (related past discussions)</a:t>
            </a:r>
          </a:p>
          <a:p>
            <a:pPr lvl="1"/>
            <a:r>
              <a:rPr lang="en-US" sz="1800" b="1" dirty="0"/>
              <a:t>notifies</a:t>
            </a:r>
            <a:r>
              <a:rPr lang="en-US" sz="1800" dirty="0"/>
              <a:t> interested parties about the progress of a submission</a:t>
            </a:r>
          </a:p>
          <a:p>
            <a:endParaRPr lang="en-US" dirty="0"/>
          </a:p>
        </p:txBody>
      </p:sp>
    </p:spTree>
    <p:extLst>
      <p:ext uri="{BB962C8B-B14F-4D97-AF65-F5344CB8AC3E}">
        <p14:creationId xmlns:p14="http://schemas.microsoft.com/office/powerpoint/2010/main" val="442706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7200" y="584684"/>
            <a:ext cx="4862431" cy="5112568"/>
          </a:xfrm>
          <a:prstGeom prst="rect">
            <a:avLst/>
          </a:prstGeom>
          <a:ln>
            <a:solidFill>
              <a:srgbClr val="00B0F0"/>
            </a:solidFill>
          </a:ln>
          <a:effectLst>
            <a:outerShdw blurRad="50800" dist="50800" dir="3600000" algn="ctr" rotWithShape="0">
              <a:schemeClr val="tx1">
                <a:lumMod val="75000"/>
                <a:lumOff val="25000"/>
              </a:schemeClr>
            </a:outerShdw>
          </a:effectLst>
        </p:spPr>
      </p:pic>
      <p:pic>
        <p:nvPicPr>
          <p:cNvPr id="5" name="Picture 4"/>
          <p:cNvPicPr>
            <a:picLocks noChangeAspect="1"/>
          </p:cNvPicPr>
          <p:nvPr/>
        </p:nvPicPr>
        <p:blipFill>
          <a:blip r:embed="rId3"/>
          <a:stretch>
            <a:fillRect/>
          </a:stretch>
        </p:blipFill>
        <p:spPr>
          <a:xfrm>
            <a:off x="3707904" y="1052736"/>
            <a:ext cx="4920150" cy="4473877"/>
          </a:xfrm>
          <a:prstGeom prst="rect">
            <a:avLst/>
          </a:prstGeom>
          <a:ln>
            <a:solidFill>
              <a:srgbClr val="00B0F0"/>
            </a:solidFill>
          </a:ln>
          <a:effectLst>
            <a:outerShdw blurRad="50800" dist="50800" dir="3600000" algn="ctr" rotWithShape="0">
              <a:schemeClr val="tx1">
                <a:lumMod val="75000"/>
                <a:lumOff val="25000"/>
              </a:schemeClr>
            </a:outerShdw>
          </a:effectLst>
        </p:spPr>
      </p:pic>
      <p:sp>
        <p:nvSpPr>
          <p:cNvPr id="6" name="TextBox 5"/>
          <p:cNvSpPr txBox="1"/>
          <p:nvPr/>
        </p:nvSpPr>
        <p:spPr>
          <a:xfrm>
            <a:off x="3419872" y="3501745"/>
            <a:ext cx="2908681" cy="1384995"/>
          </a:xfrm>
          <a:prstGeom prst="rect">
            <a:avLst/>
          </a:prstGeom>
          <a:solidFill>
            <a:schemeClr val="bg1"/>
          </a:solidFill>
          <a:ln w="3175">
            <a:solidFill>
              <a:srgbClr val="00B0F0"/>
            </a:solidFill>
          </a:ln>
          <a:effectLst>
            <a:outerShdw blurRad="50800" dist="50800" dir="3600000" algn="ctr" rotWithShape="0">
              <a:schemeClr val="tx1">
                <a:lumMod val="75000"/>
                <a:lumOff val="25000"/>
              </a:schemeClr>
            </a:outerShdw>
          </a:effectLst>
        </p:spPr>
        <p:txBody>
          <a:bodyPr wrap="square" rtlCol="0">
            <a:spAutoFit/>
          </a:bodyPr>
          <a:lstStyle/>
          <a:p>
            <a:r>
              <a:rPr lang="en-US" sz="1400" dirty="0"/>
              <a:t>Types of submissions:</a:t>
            </a:r>
          </a:p>
          <a:p>
            <a:pPr marL="742950" lvl="1" indent="-285750">
              <a:buFont typeface="Arial" panose="020B0604020202020204" pitchFamily="34" charset="0"/>
              <a:buChar char="•"/>
            </a:pPr>
            <a:r>
              <a:rPr lang="en-US" sz="1400" b="1" dirty="0"/>
              <a:t>Add</a:t>
            </a:r>
            <a:r>
              <a:rPr lang="en-US" sz="1400" dirty="0"/>
              <a:t> new term/facet</a:t>
            </a:r>
          </a:p>
          <a:p>
            <a:pPr marL="742950" lvl="1" indent="-285750">
              <a:buFont typeface="Arial" panose="020B0604020202020204" pitchFamily="34" charset="0"/>
              <a:buChar char="•"/>
            </a:pPr>
            <a:r>
              <a:rPr lang="en-US" sz="1400" b="1" dirty="0"/>
              <a:t>Delete</a:t>
            </a:r>
            <a:r>
              <a:rPr lang="en-US" sz="1400" dirty="0"/>
              <a:t> term/facet</a:t>
            </a:r>
          </a:p>
          <a:p>
            <a:pPr marL="742950" lvl="1" indent="-285750">
              <a:buFont typeface="Arial" panose="020B0604020202020204" pitchFamily="34" charset="0"/>
              <a:buChar char="•"/>
            </a:pPr>
            <a:r>
              <a:rPr lang="en-US" sz="1400" b="1" dirty="0"/>
              <a:t>Modify</a:t>
            </a:r>
            <a:r>
              <a:rPr lang="en-US" sz="1400" dirty="0"/>
              <a:t> term/facet</a:t>
            </a:r>
          </a:p>
          <a:p>
            <a:pPr marL="742950" lvl="1" indent="-285750">
              <a:buFont typeface="Arial" panose="020B0604020202020204" pitchFamily="34" charset="0"/>
              <a:buChar char="•"/>
            </a:pPr>
            <a:r>
              <a:rPr lang="en-US" sz="1400" b="1" dirty="0"/>
              <a:t>Merge</a:t>
            </a:r>
            <a:r>
              <a:rPr lang="en-US" sz="1400" dirty="0"/>
              <a:t> terms/facets</a:t>
            </a:r>
          </a:p>
          <a:p>
            <a:pPr marL="742950" lvl="1" indent="-285750">
              <a:buFont typeface="Arial" panose="020B0604020202020204" pitchFamily="34" charset="0"/>
              <a:buChar char="•"/>
            </a:pPr>
            <a:r>
              <a:rPr lang="en-US" sz="1400" b="1" dirty="0"/>
              <a:t>Split</a:t>
            </a:r>
            <a:r>
              <a:rPr lang="en-US" sz="1400" dirty="0"/>
              <a:t> term/facet</a:t>
            </a:r>
          </a:p>
        </p:txBody>
      </p:sp>
      <p:sp>
        <p:nvSpPr>
          <p:cNvPr id="7" name="Title 1"/>
          <p:cNvSpPr txBox="1">
            <a:spLocks/>
          </p:cNvSpPr>
          <p:nvPr/>
        </p:nvSpPr>
        <p:spPr bwMode="auto">
          <a:xfrm>
            <a:off x="5734480" y="223250"/>
            <a:ext cx="3061537" cy="533400"/>
          </a:xfrm>
          <a:prstGeom prst="rect">
            <a:avLst/>
          </a:prstGeom>
          <a:noFill/>
          <a:ln w="9525">
            <a:noFill/>
            <a:miter lim="800000"/>
            <a:headEnd/>
            <a:tailEnd/>
          </a:ln>
        </p:spPr>
        <p:txBody>
          <a:bodyPr vert="horz" wrap="square" lIns="84406" tIns="42203" rIns="84406" bIns="42203" numCol="1" anchor="b" anchorCtr="0" compatLnSpc="1">
            <a:prstTxWarp prst="textNoShape">
              <a:avLst/>
            </a:prstTxWarp>
          </a:bodyPr>
          <a:lstStyle>
            <a:lvl1pPr algn="r" rtl="0" eaLnBrk="0" fontAlgn="base" hangingPunct="0">
              <a:spcBef>
                <a:spcPct val="0"/>
              </a:spcBef>
              <a:spcAft>
                <a:spcPct val="0"/>
              </a:spcAft>
              <a:defRPr sz="2800" i="1">
                <a:solidFill>
                  <a:srgbClr val="4D4D4D"/>
                </a:solidFill>
                <a:latin typeface="+mj-lt"/>
                <a:ea typeface="+mj-ea"/>
                <a:cs typeface="+mj-cs"/>
              </a:defRPr>
            </a:lvl1pPr>
            <a:lvl2pPr algn="r" rtl="0" eaLnBrk="0" fontAlgn="base" hangingPunct="0">
              <a:spcBef>
                <a:spcPct val="0"/>
              </a:spcBef>
              <a:spcAft>
                <a:spcPct val="0"/>
              </a:spcAft>
              <a:defRPr sz="2800" i="1">
                <a:solidFill>
                  <a:srgbClr val="4D4D4D"/>
                </a:solidFill>
                <a:latin typeface="Arial" pitchFamily="34" charset="0"/>
              </a:defRPr>
            </a:lvl2pPr>
            <a:lvl3pPr algn="r" rtl="0" eaLnBrk="0" fontAlgn="base" hangingPunct="0">
              <a:spcBef>
                <a:spcPct val="0"/>
              </a:spcBef>
              <a:spcAft>
                <a:spcPct val="0"/>
              </a:spcAft>
              <a:defRPr sz="2800" i="1">
                <a:solidFill>
                  <a:srgbClr val="4D4D4D"/>
                </a:solidFill>
                <a:latin typeface="Arial" pitchFamily="34" charset="0"/>
              </a:defRPr>
            </a:lvl3pPr>
            <a:lvl4pPr algn="r" rtl="0" eaLnBrk="0" fontAlgn="base" hangingPunct="0">
              <a:spcBef>
                <a:spcPct val="0"/>
              </a:spcBef>
              <a:spcAft>
                <a:spcPct val="0"/>
              </a:spcAft>
              <a:defRPr sz="2800" i="1">
                <a:solidFill>
                  <a:srgbClr val="4D4D4D"/>
                </a:solidFill>
                <a:latin typeface="Arial" pitchFamily="34" charset="0"/>
              </a:defRPr>
            </a:lvl4pPr>
            <a:lvl5pPr algn="r" rtl="0" eaLnBrk="0" fontAlgn="base" hangingPunct="0">
              <a:spcBef>
                <a:spcPct val="0"/>
              </a:spcBef>
              <a:spcAft>
                <a:spcPct val="0"/>
              </a:spcAft>
              <a:defRPr sz="2800" i="1">
                <a:solidFill>
                  <a:srgbClr val="4D4D4D"/>
                </a:solidFill>
                <a:latin typeface="Arial" pitchFamily="34" charset="0"/>
              </a:defRPr>
            </a:lvl5pPr>
            <a:lvl6pPr marL="457200" algn="r" rtl="0" fontAlgn="base">
              <a:spcBef>
                <a:spcPct val="0"/>
              </a:spcBef>
              <a:spcAft>
                <a:spcPct val="0"/>
              </a:spcAft>
              <a:defRPr sz="2800" i="1">
                <a:solidFill>
                  <a:srgbClr val="4D4D4D"/>
                </a:solidFill>
                <a:latin typeface="Arial" pitchFamily="34" charset="0"/>
              </a:defRPr>
            </a:lvl6pPr>
            <a:lvl7pPr marL="914400" algn="r" rtl="0" fontAlgn="base">
              <a:spcBef>
                <a:spcPct val="0"/>
              </a:spcBef>
              <a:spcAft>
                <a:spcPct val="0"/>
              </a:spcAft>
              <a:defRPr sz="2800" i="1">
                <a:solidFill>
                  <a:srgbClr val="4D4D4D"/>
                </a:solidFill>
                <a:latin typeface="Arial" pitchFamily="34" charset="0"/>
              </a:defRPr>
            </a:lvl7pPr>
            <a:lvl8pPr marL="1371600" algn="r" rtl="0" fontAlgn="base">
              <a:spcBef>
                <a:spcPct val="0"/>
              </a:spcBef>
              <a:spcAft>
                <a:spcPct val="0"/>
              </a:spcAft>
              <a:defRPr sz="2800" i="1">
                <a:solidFill>
                  <a:srgbClr val="4D4D4D"/>
                </a:solidFill>
                <a:latin typeface="Arial" pitchFamily="34" charset="0"/>
              </a:defRPr>
            </a:lvl8pPr>
            <a:lvl9pPr marL="1828800" algn="r" rtl="0" fontAlgn="base">
              <a:spcBef>
                <a:spcPct val="0"/>
              </a:spcBef>
              <a:spcAft>
                <a:spcPct val="0"/>
              </a:spcAft>
              <a:defRPr sz="2800" i="1">
                <a:solidFill>
                  <a:srgbClr val="4D4D4D"/>
                </a:solidFill>
                <a:latin typeface="Arial" pitchFamily="34" charset="0"/>
              </a:defRPr>
            </a:lvl9pPr>
          </a:lstStyle>
          <a:p>
            <a:r>
              <a:rPr lang="en-US" sz="2000" kern="0" dirty="0"/>
              <a:t>Managing Submissions</a:t>
            </a:r>
          </a:p>
        </p:txBody>
      </p:sp>
      <p:pic>
        <p:nvPicPr>
          <p:cNvPr id="8" name="Picture 7"/>
          <p:cNvPicPr>
            <a:picLocks noChangeAspect="1"/>
          </p:cNvPicPr>
          <p:nvPr/>
        </p:nvPicPr>
        <p:blipFill>
          <a:blip r:embed="rId4"/>
          <a:stretch>
            <a:fillRect/>
          </a:stretch>
        </p:blipFill>
        <p:spPr>
          <a:xfrm>
            <a:off x="7092280" y="1916832"/>
            <a:ext cx="1097006" cy="869057"/>
          </a:xfrm>
          <a:prstGeom prst="rect">
            <a:avLst/>
          </a:prstGeom>
        </p:spPr>
      </p:pic>
    </p:spTree>
    <p:extLst>
      <p:ext uri="{BB962C8B-B14F-4D97-AF65-F5344CB8AC3E}">
        <p14:creationId xmlns:p14="http://schemas.microsoft.com/office/powerpoint/2010/main" val="3189991612"/>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ISLgr2">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66092"/>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PresentationISLgr2</Template>
  <TotalTime>2345</TotalTime>
  <Words>1863</Words>
  <Application>Microsoft Office PowerPoint</Application>
  <PresentationFormat>On-screen Show (4:3)</PresentationFormat>
  <Paragraphs>263</Paragraphs>
  <Slides>27</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Century Gothic</vt:lpstr>
      <vt:lpstr>PresentationISLgr2</vt:lpstr>
      <vt:lpstr>BBTalk - Submission and Connection Management Tool</vt:lpstr>
      <vt:lpstr>Thesaurus Maintenance WG </vt:lpstr>
      <vt:lpstr>Use of BBT as an overarching thesaurus</vt:lpstr>
      <vt:lpstr>The Structure of BBT </vt:lpstr>
      <vt:lpstr>BBTalk - Submission and Connection Management Tool</vt:lpstr>
      <vt:lpstr>Browse the BBT</vt:lpstr>
      <vt:lpstr>PowerPoint Presentation</vt:lpstr>
      <vt:lpstr>BBTalk - Submission and Connection Management Tool</vt:lpstr>
      <vt:lpstr>PowerPoint Presentation</vt:lpstr>
      <vt:lpstr>PowerPoint Presentation</vt:lpstr>
      <vt:lpstr>BBTalk - Submission and Connection Management Tool</vt:lpstr>
      <vt:lpstr>Implementing a new release</vt:lpstr>
      <vt:lpstr>Implementing a new release</vt:lpstr>
      <vt:lpstr>Comparing BBT Versions</vt:lpstr>
      <vt:lpstr>PowerPoint Presentation</vt:lpstr>
      <vt:lpstr>BBTalk – User roles</vt:lpstr>
      <vt:lpstr>PowerPoint Presentation</vt:lpstr>
      <vt:lpstr>Integrating the PARTHENOS vocabularies with BBT; the project (1/2)</vt:lpstr>
      <vt:lpstr>Integrating the PARTHENOS vocabularies with BBT; the project (2/2)</vt:lpstr>
      <vt:lpstr>Integrating the PARTHENOS vocabularies with BBT; to what purpose?</vt:lpstr>
      <vt:lpstr>Integrating the PARTHENOS vocabularies with BBT; the strategies adopted</vt:lpstr>
      <vt:lpstr>Integrating the PARTHENOS vocabularies with BBT; establishing connections</vt:lpstr>
      <vt:lpstr>Integrating the PARTHENOS vocabularies with BBT;  building high level concepts bottom-up (1/2)</vt:lpstr>
      <vt:lpstr>Integrating the PARTHENOS vocabularies with BBT;  building high level concepts bottom-up (2/2)</vt:lpstr>
      <vt:lpstr>Integrating the PARTHENOS vocabularies with BBT;  the discussion functionality</vt:lpstr>
      <vt:lpstr>The Structure of BBT re-expressed, following PARTHENOS integration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Christos Georgis</dc:creator>
  <cp:lastModifiedBy>Christos Georgis</cp:lastModifiedBy>
  <cp:revision>208</cp:revision>
  <cp:lastPrinted>2019-05-12T10:30:02Z</cp:lastPrinted>
  <dcterms:created xsi:type="dcterms:W3CDTF">2017-04-10T13:06:39Z</dcterms:created>
  <dcterms:modified xsi:type="dcterms:W3CDTF">2020-12-11T15:49:25Z</dcterms:modified>
</cp:coreProperties>
</file>