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38" autoAdjust="0"/>
  </p:normalViewPr>
  <p:slideViewPr>
    <p:cSldViewPr>
      <p:cViewPr varScale="1">
        <p:scale>
          <a:sx n="58" d="100"/>
          <a:sy n="58" d="100"/>
        </p:scale>
        <p:origin x="1027"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E4C9B-2304-4D07-ACD8-85B8610ECA51}" type="datetimeFigureOut">
              <a:rPr lang="en-US" smtClean="0"/>
              <a:t>5/17/2018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659A0-411A-4BF5-915F-1C4D735D72A7}" type="slidenum">
              <a:rPr lang="en-US" smtClean="0"/>
              <a:t>‹#›</a:t>
            </a:fld>
            <a:endParaRPr lang="en-US"/>
          </a:p>
        </p:txBody>
      </p:sp>
    </p:spTree>
    <p:extLst>
      <p:ext uri="{BB962C8B-B14F-4D97-AF65-F5344CB8AC3E}">
        <p14:creationId xmlns:p14="http://schemas.microsoft.com/office/powerpoint/2010/main" val="316002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1535F-81C8-4B2B-9684-6F3710179724}" type="slidenum">
              <a:rPr lang="el-GR" altLang="en-US"/>
              <a:pPr/>
              <a:t>2</a:t>
            </a:fld>
            <a:endParaRPr lang="el-GR"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ltLang="en-US" sz="500" i="1"/>
              <a:t>Problem statement: The new and </a:t>
            </a:r>
            <a:r>
              <a:rPr lang="en-US" altLang="en-US" sz="500" i="1"/>
              <a:t>rapid need that emerges in the field of digital humanities is to integrate</a:t>
            </a:r>
            <a:r>
              <a:rPr lang="en-GB" altLang="en-US" sz="500" i="1"/>
              <a:t> new technologies and the traditional research in the humanities in order to enable collaboration across different  scientific fields. </a:t>
            </a:r>
            <a:r>
              <a:rPr lang="en-GB" altLang="en-US" i="1"/>
              <a:t>This integration, however, is not as easy and straight forward as it sounds </a:t>
            </a:r>
            <a:r>
              <a:rPr lang="en-US" altLang="en-US" i="1"/>
              <a:t>since </a:t>
            </a:r>
            <a:r>
              <a:rPr lang="en-GB" altLang="en-US" i="1"/>
              <a:t>it entails the existence of a “common language” which could facilitate the communication between different disciplines through the usage of </a:t>
            </a:r>
            <a:r>
              <a:rPr lang="en-GB" altLang="en-US" b="1" i="1"/>
              <a:t>modern technological means</a:t>
            </a:r>
            <a:r>
              <a:rPr lang="en-GB" altLang="en-US" i="1"/>
              <a:t>.</a:t>
            </a:r>
            <a:r>
              <a:rPr lang="en-GB" altLang="en-US"/>
              <a:t> </a:t>
            </a:r>
            <a:endParaRPr lang="el-GR" altLang="en-US"/>
          </a:p>
        </p:txBody>
      </p:sp>
    </p:spTree>
    <p:extLst>
      <p:ext uri="{BB962C8B-B14F-4D97-AF65-F5344CB8AC3E}">
        <p14:creationId xmlns:p14="http://schemas.microsoft.com/office/powerpoint/2010/main" val="7435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B718F-CE00-441C-B7AB-D28CCAA77A5C}" type="slidenum">
              <a:rPr lang="el-GR" altLang="en-US"/>
              <a:pPr/>
              <a:t>11</a:t>
            </a:fld>
            <a:endParaRPr lang="el-GR"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ltLang="en-US"/>
              <a:t>R</a:t>
            </a:r>
            <a:r>
              <a:rPr lang="en-US" altLang="en-US"/>
              <a:t>oughly speaking the intension of a term is the sum of its properties, state of affairs, qualities etc. that constitute the necessary and sufficient conditions </a:t>
            </a:r>
            <a:r>
              <a:rPr lang="en-GB" altLang="en-US"/>
              <a:t>for being in the extension of a term/concept. In other words, </a:t>
            </a:r>
            <a:r>
              <a:rPr lang="en-US" altLang="en-US"/>
              <a:t>it is the content of a term, its meaning. </a:t>
            </a:r>
            <a:endParaRPr lang="en-GB" altLang="en-US" i="1"/>
          </a:p>
          <a:p>
            <a:r>
              <a:rPr lang="en-GB" altLang="en-US" i="1"/>
              <a:t>For example, the intension of "bachelor" might be something like: adult, unmarried male. Being an adult, being unmarried, and being male are all necessary conditions for being a bachelor, and their conjunction is a sufficient condition</a:t>
            </a:r>
            <a:r>
              <a:rPr lang="en-US" altLang="en-US" i="1"/>
              <a:t>.</a:t>
            </a:r>
            <a:r>
              <a:rPr lang="el-GR" altLang="en-US"/>
              <a:t> </a:t>
            </a:r>
            <a:endParaRPr lang="en-US" altLang="en-US"/>
          </a:p>
          <a:p>
            <a:r>
              <a:rPr lang="en-US" altLang="en-US" i="1"/>
              <a:t>However,</a:t>
            </a:r>
            <a:r>
              <a:rPr lang="en-US" altLang="en-US"/>
              <a:t> the necessary and sufficient conditions of many concepts/terms cannot be detected only through the logical or analytical decomposition of their constituents. In order to solve this problem we have additionally to introduce the term  </a:t>
            </a:r>
            <a:r>
              <a:rPr lang="en-US" altLang="en-US" i="1"/>
              <a:t>conventional intension</a:t>
            </a:r>
            <a:r>
              <a:rPr lang="en-US" altLang="en-US"/>
              <a:t> of terms.</a:t>
            </a:r>
            <a:r>
              <a:rPr lang="el-GR" altLang="en-US"/>
              <a:t> </a:t>
            </a:r>
          </a:p>
        </p:txBody>
      </p:sp>
    </p:spTree>
    <p:extLst>
      <p:ext uri="{BB962C8B-B14F-4D97-AF65-F5344CB8AC3E}">
        <p14:creationId xmlns:p14="http://schemas.microsoft.com/office/powerpoint/2010/main" val="295252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B3AE0-88C6-4324-9297-D3C902843C2D}" type="slidenum">
              <a:rPr lang="el-GR" altLang="en-US"/>
              <a:pPr/>
              <a:t>12</a:t>
            </a:fld>
            <a:endParaRPr lang="el-GR"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b="1" i="1"/>
              <a:t>Conventional intension</a:t>
            </a:r>
            <a:r>
              <a:rPr lang="en-US" altLang="en-US" b="1"/>
              <a:t> </a:t>
            </a:r>
            <a:r>
              <a:rPr lang="en-US" altLang="en-US"/>
              <a:t>of a concept/term consists of properties, state of affairs etc. which are commonly understood and accepted as denoting items belonging to the same extension. Conventional intensions are not merely the result of an (arbitrary) agreement between subjects. On the contrary, the intersubjective agreement on the conventional intensions is based on their reference to a known reality (Millikan, 2010), which exhibits some distinct forms than a logical determination. For instance, “Human being” is sufficiently known to us and distinct from other things, even without DNA analysis. But which are specifically the criteria upon which we commonly agree to use in order to define the properties of the concepts (intension) with a possible extension?  For this purpose the methodological tools we use turned to be crucial.</a:t>
            </a:r>
            <a:r>
              <a:rPr lang="el-GR" altLang="en-US"/>
              <a:t> </a:t>
            </a:r>
          </a:p>
        </p:txBody>
      </p:sp>
    </p:spTree>
    <p:extLst>
      <p:ext uri="{BB962C8B-B14F-4D97-AF65-F5344CB8AC3E}">
        <p14:creationId xmlns:p14="http://schemas.microsoft.com/office/powerpoint/2010/main" val="306567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D4A46-3606-42DF-87F9-0A6CA19B1F26}" type="slidenum">
              <a:rPr lang="el-GR" altLang="en-US"/>
              <a:pPr/>
              <a:t>13</a:t>
            </a:fld>
            <a:endParaRPr lang="el-GR"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r>
              <a:rPr lang="en-US" altLang="en-US"/>
              <a:t>A basic methodological prerequisite that we presuppose in our research is the belief that each concept has a purpose or utility</a:t>
            </a:r>
            <a:r>
              <a:rPr lang="en-GB" altLang="en-US"/>
              <a:t>. </a:t>
            </a:r>
            <a:r>
              <a:rPr lang="en-US" altLang="en-US"/>
              <a:t>In order to detect the properties of a concept/term we want to subsume in our thesaurus, we need first of all to clarify the context within which the terms acquire their specific meaning. In order to analyze the function of a concept/term within its specific context of reference and detect its properties we apply the bottom</a:t>
            </a:r>
            <a:r>
              <a:rPr lang="en-GB" altLang="en-US"/>
              <a:t>-</a:t>
            </a:r>
            <a:r>
              <a:rPr lang="en-US" altLang="en-US"/>
              <a:t>up method</a:t>
            </a:r>
            <a:r>
              <a:rPr lang="en-GB" altLang="en-US"/>
              <a:t>. </a:t>
            </a:r>
          </a:p>
          <a:p>
            <a:pPr marL="228600" indent="-228600"/>
            <a:r>
              <a:rPr lang="en-US" altLang="en-US"/>
              <a:t>Bottom up method help us realize </a:t>
            </a:r>
            <a:r>
              <a:rPr lang="en-GB" altLang="en-US"/>
              <a:t>to which </a:t>
            </a:r>
            <a:r>
              <a:rPr lang="en-US" altLang="en-US"/>
              <a:t>extend the meaning of a term is dependent from the context of use within which the term emerges each time</a:t>
            </a:r>
            <a:r>
              <a:rPr lang="en-GB" altLang="en-US"/>
              <a:t>. </a:t>
            </a:r>
            <a:r>
              <a:rPr lang="en-US" altLang="en-US"/>
              <a:t>By pointing the restrictions of a specific context of reference, the bottom up method brings to light the properties resulting from the interpretation function and those derived from the term itself. </a:t>
            </a:r>
            <a:endParaRPr lang="el-GR" altLang="en-US"/>
          </a:p>
        </p:txBody>
      </p:sp>
    </p:spTree>
    <p:extLst>
      <p:ext uri="{BB962C8B-B14F-4D97-AF65-F5344CB8AC3E}">
        <p14:creationId xmlns:p14="http://schemas.microsoft.com/office/powerpoint/2010/main" val="310797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5AD6A-B7C1-4224-9669-AA6D8CE17AC7}" type="slidenum">
              <a:rPr lang="el-GR" altLang="en-US"/>
              <a:pPr/>
              <a:t>14</a:t>
            </a:fld>
            <a:endParaRPr lang="el-GR"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r>
              <a:rPr lang="en-US" altLang="en-US"/>
              <a:t>2.Contrary to what one would expect the bottom up method not only does not restrict our approach concerning the meaning of a term but instead it brings to light the restrictions of the domain of reference itself and hence depicts the need to reflect the terms also independently of each specific domain of reference. In other words</a:t>
            </a:r>
            <a:r>
              <a:rPr lang="en-GB" altLang="en-US"/>
              <a:t>, </a:t>
            </a:r>
            <a:r>
              <a:rPr lang="en-US" altLang="en-US"/>
              <a:t>it helps us to clarify which of the properties attributed to a term originate form the domain of its reference and which express the stable attributes of a term independently of the context of reference. </a:t>
            </a:r>
            <a:endParaRPr lang="el-GR" altLang="en-US"/>
          </a:p>
        </p:txBody>
      </p:sp>
    </p:spTree>
    <p:extLst>
      <p:ext uri="{BB962C8B-B14F-4D97-AF65-F5344CB8AC3E}">
        <p14:creationId xmlns:p14="http://schemas.microsoft.com/office/powerpoint/2010/main" val="312563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3D778-56D0-40FE-AC8C-77482A007086}" type="slidenum">
              <a:rPr lang="el-GR" altLang="en-US"/>
              <a:pPr/>
              <a:t>15</a:t>
            </a:fld>
            <a:endParaRPr lang="el-GR"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3.The third methodological prerequisite that we presuppose in building a thesaurus is the process of abstraction of a term from the context of reference in order to clarify which of its properties are due to the specific context of reference and are in this sense accidental and which are permanent and attributed to the term independently from the context of reference.  Thus through the process of abstraction we can distinguish between the incidental or context-dependent behaviors of the source terms and the intensional properties that express the stable attributes of the terms. </a:t>
            </a:r>
          </a:p>
          <a:p>
            <a:r>
              <a:rPr lang="en-GB" altLang="en-US" i="1"/>
              <a:t>A very important result of the bottom up method and the abstraction process through which we disconnect a term from a specific context of reference and detect its intensional properties, is that we  are gradually</a:t>
            </a:r>
            <a:r>
              <a:rPr lang="en-GB" altLang="en-US" b="1" i="1"/>
              <a:t>  </a:t>
            </a:r>
            <a:r>
              <a:rPr lang="en-GB" altLang="en-US"/>
              <a:t>discovering its </a:t>
            </a:r>
            <a:r>
              <a:rPr lang="en-US" altLang="en-US"/>
              <a:t>range</a:t>
            </a:r>
            <a:r>
              <a:rPr lang="en-GB" altLang="en-US"/>
              <a:t> and its links to </a:t>
            </a:r>
            <a:r>
              <a:rPr lang="en-GB" altLang="en-US" b="1" i="1">
                <a:effectLst>
                  <a:outerShdw blurRad="38100" dist="38100" dir="2700000" algn="tl">
                    <a:srgbClr val="C0C0C0"/>
                  </a:outerShdw>
                </a:effectLst>
              </a:rPr>
              <a:t>broader concepts</a:t>
            </a:r>
            <a:r>
              <a:rPr lang="en-GB" altLang="en-US"/>
              <a:t> that may </a:t>
            </a:r>
            <a:r>
              <a:rPr lang="en-US" altLang="en-US"/>
              <a:t>include the </a:t>
            </a:r>
            <a:r>
              <a:rPr lang="en-GB" altLang="en-US"/>
              <a:t>term as narrower. </a:t>
            </a:r>
            <a:r>
              <a:rPr lang="en-GB" altLang="en-US" b="1"/>
              <a:t>So we are </a:t>
            </a:r>
            <a:r>
              <a:rPr lang="en-US" altLang="en-US" b="1"/>
              <a:t>step by step </a:t>
            </a:r>
            <a:r>
              <a:rPr lang="en-GB" altLang="en-US" b="1"/>
              <a:t>progressing to the formation of the upper-level concepts that meet the demands required by the material we have at our disposal, without </a:t>
            </a:r>
            <a:r>
              <a:rPr lang="en-US" altLang="en-US" b="1"/>
              <a:t>projecting the upper level concepts on this material</a:t>
            </a:r>
            <a:r>
              <a:rPr lang="en-US" altLang="en-US"/>
              <a:t>. </a:t>
            </a:r>
            <a:endParaRPr lang="el-GR" altLang="en-US"/>
          </a:p>
        </p:txBody>
      </p:sp>
    </p:spTree>
    <p:extLst>
      <p:ext uri="{BB962C8B-B14F-4D97-AF65-F5344CB8AC3E}">
        <p14:creationId xmlns:p14="http://schemas.microsoft.com/office/powerpoint/2010/main" val="355430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25F0A-4D4B-4A28-8F05-FA0A33F1A5A3}" type="slidenum">
              <a:rPr lang="el-GR" altLang="en-US"/>
              <a:pPr/>
              <a:t>16</a:t>
            </a:fld>
            <a:endParaRPr lang="el-GR"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8600" indent="-228600"/>
            <a:r>
              <a:rPr lang="en-GB" altLang="en-US"/>
              <a:t>4.Last but not the least methodological tool which we may apply in order to avoid categorical errors and contradictions in the process of indexing terms is to build relations between the terms according to the criterion of IsA relationship. </a:t>
            </a:r>
            <a:r>
              <a:rPr lang="en-GB" altLang="en-US" b="1"/>
              <a:t>The IsA relationship dictates that </a:t>
            </a:r>
            <a:r>
              <a:rPr lang="en-GB" altLang="en-US"/>
              <a:t>every hierarchy should obey the principle of subsuming narrower to broader terms so that the internal consistency of the terms will become clear and explicit. Hence </a:t>
            </a:r>
            <a:r>
              <a:rPr lang="en-GB" altLang="en-US" b="1"/>
              <a:t>the subsumption of a narrower under a broader term builds an inference that supports the inheritance </a:t>
            </a:r>
            <a:r>
              <a:rPr lang="en-US" altLang="en-US" b="1"/>
              <a:t>of the properties of the broader term to all the instances of the narrower terms </a:t>
            </a:r>
            <a:r>
              <a:rPr lang="en-US" altLang="en-US" b="1" i="1"/>
              <a:t>(IsA relationship). </a:t>
            </a:r>
          </a:p>
          <a:p>
            <a:pPr marL="228600" indent="-228600"/>
            <a:r>
              <a:rPr lang="en-US" altLang="en-US"/>
              <a:t>The IsA relationship </a:t>
            </a:r>
            <a:r>
              <a:rPr lang="en-GB" altLang="en-US"/>
              <a:t>serves therefore as a logical control to avoid contradictions and categorical errors resulting from the subsumption of terms under facets or hierarchies, which have properties different than those of the indexed terms. The IsA relationship is thus a basic methodological tool in our endeavour to satisfy the demands of interdisciplinarity and transparency, which are the prerequisites for building a robust and </a:t>
            </a:r>
            <a:r>
              <a:rPr lang="en-US" altLang="en-US"/>
              <a:t>reliable </a:t>
            </a:r>
            <a:r>
              <a:rPr lang="en-GB" altLang="en-US"/>
              <a:t>thesaurus that could be expanded to other fields of knowledge.. For example, through the IsA relationship we could recognize the properties that a </a:t>
            </a:r>
            <a:r>
              <a:rPr lang="en-US" altLang="en-US"/>
              <a:t>motorbike </a:t>
            </a:r>
            <a:r>
              <a:rPr lang="en-GB" altLang="en-US"/>
              <a:t>and a truck have in common: both are vehicles and inherit the same intensional properties of this category. </a:t>
            </a:r>
            <a:endParaRPr lang="el-GR" altLang="en-US"/>
          </a:p>
        </p:txBody>
      </p:sp>
    </p:spTree>
    <p:extLst>
      <p:ext uri="{BB962C8B-B14F-4D97-AF65-F5344CB8AC3E}">
        <p14:creationId xmlns:p14="http://schemas.microsoft.com/office/powerpoint/2010/main" val="363981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7A4D4-769B-401E-A80B-356F3244AA20}" type="slidenum">
              <a:rPr lang="el-GR" altLang="en-US"/>
              <a:pPr/>
              <a:t>17</a:t>
            </a:fld>
            <a:endParaRPr lang="el-GR"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PRACTICAL ADVICE: As a conclusion of this section devoted to the methodological restrictions and tools, we would like to present practical advice on how to recognize the intensional properties of a term. </a:t>
            </a:r>
            <a:br>
              <a:rPr lang="en-US" altLang="en-US"/>
            </a:br>
            <a:r>
              <a:rPr lang="en-US" altLang="en-US"/>
              <a:t/>
            </a:r>
            <a:br>
              <a:rPr lang="en-US" altLang="en-US"/>
            </a:br>
            <a:r>
              <a:rPr lang="en-GB" altLang="en-US"/>
              <a:t>A) </a:t>
            </a:r>
            <a:r>
              <a:rPr lang="en-US" altLang="en-US"/>
              <a:t>The intensional properties cannot be replaced without loss of meaning</a:t>
            </a:r>
            <a:r>
              <a:rPr lang="en-US" altLang="en-US" i="1"/>
              <a:t>.</a:t>
            </a:r>
            <a:endParaRPr lang="en-US" altLang="en-US"/>
          </a:p>
          <a:p>
            <a:r>
              <a:rPr lang="en-US" altLang="en-US"/>
              <a:t>B) The recognition of the intensional properties must be transparent and based on information accessible to everyone. For example, DNA, although a reliable evidence in order to recognize the human beings, is not accessible to everyone, while the morphological characteristics are! </a:t>
            </a:r>
            <a:r>
              <a:rPr lang="en-GB" altLang="en-US"/>
              <a:t>C) </a:t>
            </a:r>
            <a:r>
              <a:rPr lang="en-GB" altLang="en-US" i="1"/>
              <a:t>The detection of the intensional properties  leads us to the top-level concepts,  that is the facets and hierarchies.  For example  </a:t>
            </a:r>
            <a:r>
              <a:rPr lang="en-US" altLang="en-US" i="1"/>
              <a:t>the broader category under which the term “mobile objects” can be subsumed, as revealed by its intensional properties, is that of “material objects”, since any mobile object must be a material object</a:t>
            </a:r>
          </a:p>
          <a:p>
            <a:r>
              <a:rPr lang="en-US" altLang="en-US" i="1"/>
              <a:t>D) The detection of the intensional properties </a:t>
            </a:r>
            <a:r>
              <a:rPr lang="en-GB" altLang="en-US" i="1"/>
              <a:t> brings to light additional properties</a:t>
            </a:r>
            <a:r>
              <a:rPr lang="el-GR" altLang="en-US" i="1"/>
              <a:t>, </a:t>
            </a:r>
            <a:r>
              <a:rPr lang="en-US" altLang="en-US" i="1"/>
              <a:t>which we call </a:t>
            </a:r>
            <a:r>
              <a:rPr lang="en-GB" altLang="en-US" i="1"/>
              <a:t> potential properties, that could be the accidental properties of the narrower terms.  For example from the intensional properties of the term “material object” which is weight and expansion we can conclude potential properties as shape, man-made, colour, dimensions etc</a:t>
            </a:r>
            <a:endParaRPr lang="en-US" altLang="en-US"/>
          </a:p>
          <a:p>
            <a:r>
              <a:rPr lang="en-US" altLang="en-US"/>
              <a:t>E) Intensional properties are qualitative and not quantitative, which means that we could differentiate concepts we use regardless of their way we use it in our everyday life in order to name specific particulars.</a:t>
            </a:r>
            <a:endParaRPr lang="el-GR" altLang="en-US"/>
          </a:p>
        </p:txBody>
      </p:sp>
    </p:spTree>
    <p:extLst>
      <p:ext uri="{BB962C8B-B14F-4D97-AF65-F5344CB8AC3E}">
        <p14:creationId xmlns:p14="http://schemas.microsoft.com/office/powerpoint/2010/main" val="8185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2CB13-43CE-41C2-B827-72B55CCE953D}" type="slidenum">
              <a:rPr lang="el-GR" altLang="en-US"/>
              <a:pPr/>
              <a:t>18</a:t>
            </a:fld>
            <a:endParaRPr lang="el-GR"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ltLang="en-US" b="1" i="1"/>
              <a:t>PRACTICAL RULES AND GUIDELINES</a:t>
            </a:r>
            <a:r>
              <a:rPr lang="en-GB" altLang="en-US"/>
              <a:t> Based on the above epistemological and methodological commitments we proceeded to draw some conclusions regarding the practical rules and the steps we follow in the process of building and designing a thesaurus. </a:t>
            </a:r>
            <a:endParaRPr lang="el-GR" altLang="en-US"/>
          </a:p>
        </p:txBody>
      </p:sp>
    </p:spTree>
    <p:extLst>
      <p:ext uri="{BB962C8B-B14F-4D97-AF65-F5344CB8AC3E}">
        <p14:creationId xmlns:p14="http://schemas.microsoft.com/office/powerpoint/2010/main" val="109257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5D369-D48E-4755-8702-6A162FEB1F51}" type="slidenum">
              <a:rPr lang="el-GR" altLang="en-US"/>
              <a:pPr/>
              <a:t>19</a:t>
            </a:fld>
            <a:endParaRPr lang="el-GR"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marL="228600" indent="-228600"/>
            <a:r>
              <a:rPr lang="en-US" altLang="en-US" b="1" i="1"/>
              <a:t>The definitions of the upper level concepts should be based on the intension of the concepts/terms and not on their extension. For example, </a:t>
            </a:r>
            <a:r>
              <a:rPr lang="en-GB" altLang="en-US" b="1" i="1"/>
              <a:t>if we define “human” as “driver” </a:t>
            </a:r>
            <a:r>
              <a:rPr lang="en-US" altLang="en-US" b="1" i="1"/>
              <a:t>i.e. </a:t>
            </a:r>
            <a:r>
              <a:rPr lang="en-GB" altLang="en-US" b="1" i="1"/>
              <a:t>by his incidental property to drive a car, then all people who do not drive are not human!</a:t>
            </a:r>
            <a:r>
              <a:rPr lang="el-GR" altLang="en-US"/>
              <a:t> </a:t>
            </a:r>
          </a:p>
        </p:txBody>
      </p:sp>
    </p:spTree>
    <p:extLst>
      <p:ext uri="{BB962C8B-B14F-4D97-AF65-F5344CB8AC3E}">
        <p14:creationId xmlns:p14="http://schemas.microsoft.com/office/powerpoint/2010/main" val="392646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B4E4A-EB65-4B68-A8D3-5023A455011C}" type="slidenum">
              <a:rPr lang="el-GR" altLang="en-US"/>
              <a:pPr/>
              <a:t>20</a:t>
            </a:fld>
            <a:endParaRPr lang="el-GR"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marL="228600" indent="-228600"/>
            <a:r>
              <a:rPr lang="en-US" altLang="en-US" b="1" i="1"/>
              <a:t>2. The arrangement of the top level concepts of thesauri and also any expansion of them, either horizontally (through the addition of new top-level concepts) or vertically (through the specialization of the existing ones), must follow the principle of exclusion of contradictions (clash-free expansion of the thesaurus). </a:t>
            </a:r>
            <a:endParaRPr lang="en-US" altLang="en-US"/>
          </a:p>
          <a:p>
            <a:pPr marL="228600" indent="-228600"/>
            <a:r>
              <a:rPr lang="en-US" altLang="en-US"/>
              <a:t>Below are some of the examples that show </a:t>
            </a:r>
            <a:r>
              <a:rPr lang="en-GB" altLang="en-US"/>
              <a:t>kinds of contradictions we encountered in the environment of controlled vocabularies: </a:t>
            </a:r>
          </a:p>
          <a:p>
            <a:pPr marL="685800" lvl="1" indent="-228600"/>
            <a:r>
              <a:rPr lang="en-GB" altLang="en-US"/>
              <a:t>A) Terms are defined through self-contradictory properties: </a:t>
            </a:r>
            <a:endParaRPr lang="en-GB" altLang="en-US" i="1"/>
          </a:p>
          <a:p>
            <a:pPr marL="228600" indent="-228600"/>
            <a:r>
              <a:rPr lang="en-GB" altLang="en-US" i="1"/>
              <a:t>E.g. conflicts are intentional activities carried out by at least two actors and are caused by natural phenomena!</a:t>
            </a:r>
            <a:endParaRPr lang="en-GB" altLang="en-US" b="1" i="1"/>
          </a:p>
          <a:p>
            <a:pPr marL="228600" indent="-228600"/>
            <a:r>
              <a:rPr lang="en-GB" altLang="en-US" b="1" i="1"/>
              <a:t>!</a:t>
            </a:r>
            <a:r>
              <a:rPr lang="en-GB" altLang="en-US" i="1"/>
              <a:t> Here, the contradiction lies in the fact that we define the term both as the “intentional actions carried out by at least two actors” and at the same time as situations resulting from natural phenomena.</a:t>
            </a:r>
            <a:endParaRPr lang="el-GR" altLang="en-US" i="1"/>
          </a:p>
        </p:txBody>
      </p:sp>
    </p:spTree>
    <p:extLst>
      <p:ext uri="{BB962C8B-B14F-4D97-AF65-F5344CB8AC3E}">
        <p14:creationId xmlns:p14="http://schemas.microsoft.com/office/powerpoint/2010/main" val="405158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101D2-995B-4B5E-A0BE-473EC44D35B0}" type="slidenum">
              <a:rPr lang="el-GR" altLang="en-US"/>
              <a:pPr/>
              <a:t>3</a:t>
            </a:fld>
            <a:endParaRPr lang="el-GR"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More specifically, in the context of classifying knowledge and information the demand for building a common language enabling communication between different scientific fields has led us to </a:t>
            </a:r>
            <a:r>
              <a:rPr lang="en-GB" altLang="en-US"/>
              <a:t>develop a</a:t>
            </a:r>
            <a:r>
              <a:rPr lang="en-GB" altLang="en-US" b="1" i="1"/>
              <a:t> coherent overarching thesaurus</a:t>
            </a:r>
            <a:r>
              <a:rPr lang="en-GB" altLang="en-US"/>
              <a:t> which facilitates research across the humanities providing us with a common scheme</a:t>
            </a:r>
            <a:r>
              <a:rPr lang="en-US" altLang="en-US"/>
              <a:t>. The major advantage of the overarching thesaurus is that it transcends the limits of each discrete scientific domain</a:t>
            </a:r>
            <a:r>
              <a:rPr lang="en-GB" altLang="en-US"/>
              <a:t>, </a:t>
            </a:r>
            <a:r>
              <a:rPr lang="en-US" altLang="en-US"/>
              <a:t>which frequently prompt the experts to create </a:t>
            </a:r>
            <a:r>
              <a:rPr lang="en-GB" altLang="en-US"/>
              <a:t>thematic vocabularies. </a:t>
            </a:r>
            <a:endParaRPr lang="el-GR" altLang="en-US"/>
          </a:p>
        </p:txBody>
      </p:sp>
    </p:spTree>
    <p:extLst>
      <p:ext uri="{BB962C8B-B14F-4D97-AF65-F5344CB8AC3E}">
        <p14:creationId xmlns:p14="http://schemas.microsoft.com/office/powerpoint/2010/main" val="1530904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4D395-8EA9-4AFE-B7B4-6927F73F9C65}" type="slidenum">
              <a:rPr lang="el-GR" altLang="en-US"/>
              <a:pPr/>
              <a:t>21</a:t>
            </a:fld>
            <a:endParaRPr lang="el-GR"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GB" altLang="en-US"/>
              <a:t>b) Reverse of the relation between a broader and a narrower term. A broader term A is subsumed under a narrower B, which implies that the narrower term B has less properties than the broader term A. for example</a:t>
            </a:r>
            <a:r>
              <a:rPr lang="en-GB" altLang="en-US" sz="800" i="1"/>
              <a:t>.: Stelae, which is a concrete piece of stone bearing inscriptions that can be transferred is the broader than the term “mobile objects” which comprises any object that can be transferred!</a:t>
            </a:r>
          </a:p>
          <a:p>
            <a:r>
              <a:rPr lang="en-GB" altLang="en-US" i="1"/>
              <a:t>! Here the contradiction lies in the fact that, the narrower term (mobile objects) does not necessarily inherit all the properties of the broader (Stelea).</a:t>
            </a:r>
            <a:r>
              <a:rPr lang="en-GB" altLang="en-US"/>
              <a:t> </a:t>
            </a:r>
            <a:endParaRPr lang="el-GR" altLang="en-US" sz="800" i="1"/>
          </a:p>
          <a:p>
            <a:endParaRPr lang="el-GR" altLang="en-US"/>
          </a:p>
        </p:txBody>
      </p:sp>
    </p:spTree>
    <p:extLst>
      <p:ext uri="{BB962C8B-B14F-4D97-AF65-F5344CB8AC3E}">
        <p14:creationId xmlns:p14="http://schemas.microsoft.com/office/powerpoint/2010/main" val="196276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9DCEA-47AE-4B51-9C07-167F18305C39}" type="slidenum">
              <a:rPr lang="el-GR" altLang="en-US"/>
              <a:pPr/>
              <a:t>22</a:t>
            </a:fld>
            <a:endParaRPr lang="el-GR"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marL="685800" lvl="1" indent="-228600"/>
            <a:r>
              <a:rPr lang="en-GB" altLang="en-US"/>
              <a:t>A narrower term is attributed properties which contradicts at least one of the necessary properties attributed to its broader term. </a:t>
            </a:r>
            <a:endParaRPr lang="en-GB" altLang="en-US" i="1"/>
          </a:p>
          <a:p>
            <a:pPr marL="228600" indent="-228600"/>
            <a:r>
              <a:rPr lang="en-GB" altLang="en-US" i="1"/>
              <a:t>E.g.: if we subsume the term Stelae which is a mobile object  under the broader term immobile objects, then “Stelae” seems to posses contradictory properties: it can and cannot be transferred!</a:t>
            </a:r>
            <a:r>
              <a:rPr lang="en-GB" altLang="en-US"/>
              <a:t> </a:t>
            </a:r>
            <a:endParaRPr lang="el-GR" altLang="en-US"/>
          </a:p>
        </p:txBody>
      </p:sp>
    </p:spTree>
    <p:extLst>
      <p:ext uri="{BB962C8B-B14F-4D97-AF65-F5344CB8AC3E}">
        <p14:creationId xmlns:p14="http://schemas.microsoft.com/office/powerpoint/2010/main" val="412808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C575A-52EE-4A61-AC93-57C0256C446C}" type="slidenum">
              <a:rPr lang="el-GR" altLang="en-US"/>
              <a:pPr/>
              <a:t>23</a:t>
            </a:fld>
            <a:endParaRPr lang="el-GR"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marL="228600" indent="-228600"/>
            <a:r>
              <a:rPr lang="en-US" altLang="en-US" b="1" i="1"/>
              <a:t>In defining the upper level concepts, both the semantic and syntactic ambiguity and vagueness should be avoided. In other words, an expert should be able to decide if some item of his discourse is an instance of the term or not.</a:t>
            </a:r>
            <a:r>
              <a:rPr lang="en-US" altLang="en-US"/>
              <a:t> In building and designing thesauri we often encounter two kinds of ambiguity and vagueness.</a:t>
            </a:r>
            <a:endParaRPr lang="el-GR" altLang="en-US"/>
          </a:p>
          <a:p>
            <a:pPr marL="228600" indent="-228600"/>
            <a:endParaRPr lang="el-GR" altLang="en-US"/>
          </a:p>
        </p:txBody>
      </p:sp>
    </p:spTree>
    <p:extLst>
      <p:ext uri="{BB962C8B-B14F-4D97-AF65-F5344CB8AC3E}">
        <p14:creationId xmlns:p14="http://schemas.microsoft.com/office/powerpoint/2010/main" val="34406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AEDE2-6006-4CEA-88FD-3486CC741C71}" type="slidenum">
              <a:rPr lang="el-GR" altLang="en-US"/>
              <a:pPr/>
              <a:t>24</a:t>
            </a:fld>
            <a:endParaRPr lang="el-GR"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i="1"/>
              <a:t>a)</a:t>
            </a:r>
            <a:r>
              <a:rPr lang="en-US" altLang="en-US"/>
              <a:t> ambiguity related to the detection of the upper level concepts we define in order to subsume the material we have at our disposal. If the meaning of the upper level concepts is too broad and relative it could comprise any kind of items without any semantic contiguity or relation.  </a:t>
            </a:r>
            <a:endParaRPr lang="en-GB" altLang="en-US" i="1"/>
          </a:p>
          <a:p>
            <a:r>
              <a:rPr lang="en-GB" altLang="en-US" i="1"/>
              <a:t>E.g. If we choose for an upper-level concept the term “research object”, we could subsume under this concept the whole thesaurus! Practically that means that </a:t>
            </a:r>
            <a:r>
              <a:rPr lang="en-US" altLang="en-US" i="1"/>
              <a:t>we cancel our effort to classify knowledge.</a:t>
            </a:r>
            <a:r>
              <a:rPr lang="en-US" altLang="en-US"/>
              <a:t> </a:t>
            </a:r>
            <a:endParaRPr lang="el-GR" altLang="en-US"/>
          </a:p>
        </p:txBody>
      </p:sp>
    </p:spTree>
    <p:extLst>
      <p:ext uri="{BB962C8B-B14F-4D97-AF65-F5344CB8AC3E}">
        <p14:creationId xmlns:p14="http://schemas.microsoft.com/office/powerpoint/2010/main" val="49668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274AD-F242-4118-9DC7-063E35E3D451}" type="slidenum">
              <a:rPr lang="el-GR" altLang="en-US"/>
              <a:pPr/>
              <a:t>25</a:t>
            </a:fld>
            <a:endParaRPr lang="el-GR"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GB" altLang="en-US" i="1"/>
              <a:t>b)</a:t>
            </a:r>
            <a:r>
              <a:rPr lang="en-GB" altLang="en-US"/>
              <a:t> ambiguity related to the polysemy of a term: a term could have multiple, incoherent meanings related to the semantic field (context) they refer to. </a:t>
            </a:r>
            <a:r>
              <a:rPr lang="en-US" altLang="en-US" i="1"/>
              <a:t>When you deal with terms with multiple meanings, first you have to clarify the domain of reference, in order to disambiguate and define the term appropriately. If necessary, you could add a “word” that would determine the term properly and differentiate between its multiple meanings. </a:t>
            </a:r>
            <a:r>
              <a:rPr lang="el-GR" altLang="en-US" i="1"/>
              <a:t>Ε</a:t>
            </a:r>
            <a:r>
              <a:rPr lang="en-US" altLang="en-US" i="1"/>
              <a:t>.g. Mercury could mean: a metal, a planet, a God in mythology. Therefore, before classifying the term we have to clarify the context in which we find the</a:t>
            </a:r>
            <a:r>
              <a:rPr lang="en-GB" altLang="en-US" i="1"/>
              <a:t> term in order to disambiguate it.</a:t>
            </a:r>
            <a:endParaRPr lang="el-GR" altLang="en-US" i="1"/>
          </a:p>
        </p:txBody>
      </p:sp>
    </p:spTree>
    <p:extLst>
      <p:ext uri="{BB962C8B-B14F-4D97-AF65-F5344CB8AC3E}">
        <p14:creationId xmlns:p14="http://schemas.microsoft.com/office/powerpoint/2010/main" val="206253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DE635-902E-4B8A-A489-3DB84FA35EA6}" type="slidenum">
              <a:rPr lang="el-GR" altLang="en-US"/>
              <a:pPr/>
              <a:t>26</a:t>
            </a:fld>
            <a:endParaRPr lang="el-GR"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marL="228600" indent="-228600"/>
            <a:r>
              <a:rPr lang="en-US" altLang="en-US" b="1" i="1"/>
              <a:t>4. The definitions of the target terms should allow us to identify the common meaning and not the boundaries between the terms. </a:t>
            </a:r>
            <a:r>
              <a:rPr lang="el-GR" altLang="en-US" i="1"/>
              <a:t>Ε</a:t>
            </a:r>
            <a:r>
              <a:rPr lang="en-US" altLang="en-US" i="1"/>
              <a:t>.g. if we define wars as “armed conflicts” we exclude all the other forms of war that are not based on weapons”.</a:t>
            </a:r>
            <a:r>
              <a:rPr lang="en-US" altLang="en-US" sz="1800" i="1"/>
              <a:t> </a:t>
            </a:r>
            <a:endParaRPr lang="el-GR" altLang="en-US" sz="1800" i="1"/>
          </a:p>
        </p:txBody>
      </p:sp>
    </p:spTree>
    <p:extLst>
      <p:ext uri="{BB962C8B-B14F-4D97-AF65-F5344CB8AC3E}">
        <p14:creationId xmlns:p14="http://schemas.microsoft.com/office/powerpoint/2010/main" val="60494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AF6CD-7719-48BE-B7BB-F9A48950C08F}" type="slidenum">
              <a:rPr lang="el-GR" altLang="en-US"/>
              <a:pPr/>
              <a:t>27</a:t>
            </a:fld>
            <a:endParaRPr lang="el-GR"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marL="228600" indent="-228600"/>
            <a:r>
              <a:rPr lang="en-US" altLang="en-US" b="1" i="1"/>
              <a:t>5) Avoid introducing upper level concepts whose meaning is tied to a specific context. The definitions of the upper level concepts should not be limited to or dependent on a specific context of use.</a:t>
            </a:r>
            <a:r>
              <a:rPr lang="en-US" altLang="en-US"/>
              <a:t> </a:t>
            </a:r>
            <a:r>
              <a:rPr lang="en-US" altLang="en-US" sz="800"/>
              <a:t>E.g. X-Ray systems are used by many disciplines, such as medicine, material assaying, art conservation, archaeology. Classifying them as “medical instruments” or “archaeological instruments” would not render anything about their nature.</a:t>
            </a:r>
            <a:endParaRPr lang="el-GR" altLang="en-US" sz="800"/>
          </a:p>
          <a:p>
            <a:pPr marL="228600" indent="-228600"/>
            <a:endParaRPr lang="el-GR" altLang="en-US"/>
          </a:p>
        </p:txBody>
      </p:sp>
    </p:spTree>
    <p:extLst>
      <p:ext uri="{BB962C8B-B14F-4D97-AF65-F5344CB8AC3E}">
        <p14:creationId xmlns:p14="http://schemas.microsoft.com/office/powerpoint/2010/main" val="2043302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BDEF0-A715-4BCE-8526-0C4498D3C99F}" type="slidenum">
              <a:rPr lang="el-GR" altLang="en-US"/>
              <a:pPr/>
              <a:t>28</a:t>
            </a:fld>
            <a:endParaRPr lang="el-GR"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228600" indent="-228600"/>
            <a:r>
              <a:rPr lang="en-US" altLang="en-US" b="1" i="1"/>
              <a:t>Distinguish between universals and particulars. The confusion between them could lead to inconsistencies and logical errors that could be an obstacle to the expansion of the thesaurus. In order to differentiate between universals and particulars you have investigate if the term you insert represents a type as a specialization of the broader concept under which it is subsumed.</a:t>
            </a:r>
            <a:r>
              <a:rPr lang="en-US" altLang="en-US"/>
              <a:t> </a:t>
            </a:r>
            <a:r>
              <a:rPr lang="en-US" altLang="en-US" sz="700" i="1"/>
              <a:t>E.g. the term ethnic groups is a specialization of groups because they designate a specific type of groups based on the origins of people, while the term Germans is not a specialization of groups, which establish a type of a group but a realization of a certain type of group which is based on the differentiation according to the (geopolitical etc.) origins of certain people</a:t>
            </a:r>
            <a:r>
              <a:rPr lang="el-GR" altLang="en-US"/>
              <a:t> </a:t>
            </a:r>
          </a:p>
        </p:txBody>
      </p:sp>
    </p:spTree>
    <p:extLst>
      <p:ext uri="{BB962C8B-B14F-4D97-AF65-F5344CB8AC3E}">
        <p14:creationId xmlns:p14="http://schemas.microsoft.com/office/powerpoint/2010/main" val="1003962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2AD9D-E607-4E1C-B997-1C8991A73457}" type="slidenum">
              <a:rPr lang="el-GR" altLang="en-US"/>
              <a:pPr/>
              <a:t>29</a:t>
            </a:fld>
            <a:endParaRPr lang="el-GR"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b="1" i="1"/>
              <a:t>When you define a term you have to be careful with the definition, so that the definition corresponds to the term and vice versa</a:t>
            </a:r>
            <a:r>
              <a:rPr lang="en-US" altLang="en-US"/>
              <a:t>. E.g. it is easy to get carried away by the affinity of the meaning and consider the term “distribution of roles” as a narrower term of the facet “groups and roles. But Distribution/allocation of roles is an action and there is a contradiction between the facet and the narrower terms! In case that it is required a hierarchy that denotes the distinction of the roles of members of a social group, you have to look for another concept with a suitable definition. </a:t>
            </a:r>
            <a:endParaRPr lang="el-GR" altLang="en-US"/>
          </a:p>
        </p:txBody>
      </p:sp>
    </p:spTree>
    <p:extLst>
      <p:ext uri="{BB962C8B-B14F-4D97-AF65-F5344CB8AC3E}">
        <p14:creationId xmlns:p14="http://schemas.microsoft.com/office/powerpoint/2010/main" val="4328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683B6-7F95-40B7-9F02-A0E89765C84A}" type="slidenum">
              <a:rPr lang="el-GR" altLang="en-US"/>
              <a:pPr/>
              <a:t>30</a:t>
            </a:fld>
            <a:endParaRPr lang="el-GR"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marL="228600" indent="-228600"/>
            <a:r>
              <a:rPr lang="en-US" altLang="en-US" b="1" i="1"/>
              <a:t>Define a concept/term according to the contemporary terminology we use to describe it. </a:t>
            </a:r>
            <a:endParaRPr lang="en-US" altLang="en-US"/>
          </a:p>
          <a:p>
            <a:pPr marL="228600" indent="-228600"/>
            <a:r>
              <a:rPr lang="en-US" altLang="en-US"/>
              <a:t>E.g. according to the contemporary approach of architecture it is a science while according to an earlier approach architecture is handwork. </a:t>
            </a:r>
            <a:endParaRPr lang="el-GR" altLang="en-US"/>
          </a:p>
        </p:txBody>
      </p:sp>
    </p:spTree>
    <p:extLst>
      <p:ext uri="{BB962C8B-B14F-4D97-AF65-F5344CB8AC3E}">
        <p14:creationId xmlns:p14="http://schemas.microsoft.com/office/powerpoint/2010/main" val="97925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8F713-0D48-444C-855D-6CC87753C65D}" type="slidenum">
              <a:rPr lang="el-GR" altLang="en-US"/>
              <a:pPr/>
              <a:t>4</a:t>
            </a:fld>
            <a:endParaRPr lang="el-GR"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Thus </a:t>
            </a:r>
            <a:r>
              <a:rPr lang="en-GB" altLang="en-US"/>
              <a:t>our research aimed at building a Backbone Thesaurus (BBT) that would:  a) Enable interoperability between different scientific fields. </a:t>
            </a:r>
          </a:p>
          <a:p>
            <a:r>
              <a:rPr lang="en-GB" altLang="en-US"/>
              <a:t>b) Allow access, compatibility and comparison across heterogeneous classification systems.</a:t>
            </a:r>
          </a:p>
          <a:p>
            <a:r>
              <a:rPr lang="en-GB" altLang="en-US"/>
              <a:t>c) Harmonize the numerous discipline and even project specific terminologies into a coherent and effective federation </a:t>
            </a:r>
            <a:r>
              <a:rPr lang="en-US" altLang="en-US"/>
              <a:t>in which consistency could progressively be imposed from the upper layers to the lower ones, </a:t>
            </a:r>
            <a:r>
              <a:rPr lang="en-GB" altLang="en-US"/>
              <a:t>without forcing the experts to abandon their own terminology.</a:t>
            </a:r>
          </a:p>
          <a:p>
            <a:r>
              <a:rPr lang="en-GB" altLang="en-US"/>
              <a:t>d) </a:t>
            </a:r>
            <a:r>
              <a:rPr lang="en-US" altLang="en-US"/>
              <a:t>Deter, as far as possible, the subjective classification of the terms so as to ensure its validity. </a:t>
            </a:r>
            <a:endParaRPr lang="en-GB" altLang="en-US"/>
          </a:p>
          <a:p>
            <a:r>
              <a:rPr lang="en-GB" altLang="en-US"/>
              <a:t> e) Avoid the logical errors or idiosyncratic decisions which lead to inconsistencies.</a:t>
            </a:r>
          </a:p>
          <a:p>
            <a:r>
              <a:rPr lang="en-GB" altLang="en-US"/>
              <a:t> f) Avoid backwards-incompatible restructuring of classification systems.</a:t>
            </a:r>
            <a:endParaRPr lang="en-US" altLang="en-US"/>
          </a:p>
          <a:p>
            <a:r>
              <a:rPr lang="en-US" altLang="en-US"/>
              <a:t>g) Enable users to access </a:t>
            </a:r>
            <a:r>
              <a:rPr lang="en-GB" altLang="en-US"/>
              <a:t> information that may have an impact on their research </a:t>
            </a:r>
            <a:r>
              <a:rPr lang="en-US" altLang="en-US"/>
              <a:t>regardless of their backgrounds and knowledge.</a:t>
            </a:r>
            <a:endParaRPr lang="en-GB" altLang="en-US"/>
          </a:p>
          <a:p>
            <a:r>
              <a:rPr lang="en-GB" altLang="en-US"/>
              <a:t> h) Ensure that users can find, learn, understand and use the terms needed for their research inquiries with a reasonable effort and efficiency.</a:t>
            </a:r>
          </a:p>
          <a:p>
            <a:r>
              <a:rPr lang="en-GB" altLang="en-US"/>
              <a:t> i) Achieve the greatest economy in the process of organizing terms in a  common framework.</a:t>
            </a:r>
            <a:endParaRPr lang="el-GR" altLang="en-US"/>
          </a:p>
        </p:txBody>
      </p:sp>
    </p:spTree>
    <p:extLst>
      <p:ext uri="{BB962C8B-B14F-4D97-AF65-F5344CB8AC3E}">
        <p14:creationId xmlns:p14="http://schemas.microsoft.com/office/powerpoint/2010/main" val="387804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BFBCB-8A81-4DB9-9733-E7EB622D2851}" type="slidenum">
              <a:rPr lang="el-GR" altLang="en-US"/>
              <a:pPr/>
              <a:t>31</a:t>
            </a:fld>
            <a:endParaRPr lang="el-GR"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marL="228600" indent="-228600"/>
            <a:r>
              <a:rPr lang="en-US" altLang="en-US" b="1" i="1"/>
              <a:t>You have to be careful with the names you choose in order to express the meaning you want to ascribe to a term. The names should not lead to ambiguities and confusions with other terms</a:t>
            </a:r>
            <a:r>
              <a:rPr lang="en-US" altLang="en-US" i="1"/>
              <a:t>. </a:t>
            </a:r>
            <a:endParaRPr lang="en-US" altLang="en-US" b="1"/>
          </a:p>
          <a:p>
            <a:pPr marL="228600" indent="-228600"/>
            <a:r>
              <a:rPr lang="en-US" altLang="en-US" b="1"/>
              <a:t>E</a:t>
            </a:r>
            <a:r>
              <a:rPr lang="en-US" altLang="en-US"/>
              <a:t>.g. Although the term “book” is a material object we frequently use the term to denote the content of the book which is however a conceptual object. </a:t>
            </a:r>
            <a:endParaRPr lang="el-GR" altLang="en-US"/>
          </a:p>
        </p:txBody>
      </p:sp>
    </p:spTree>
    <p:extLst>
      <p:ext uri="{BB962C8B-B14F-4D97-AF65-F5344CB8AC3E}">
        <p14:creationId xmlns:p14="http://schemas.microsoft.com/office/powerpoint/2010/main" val="35587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5BA5F-26B2-4F09-A775-929AE99717AF}" type="slidenum">
              <a:rPr lang="el-GR" altLang="en-US"/>
              <a:pPr/>
              <a:t>5</a:t>
            </a:fld>
            <a:endParaRPr lang="el-GR"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altLang="en-US" b="1" i="1"/>
              <a:t>Epistemological and methodological background:</a:t>
            </a:r>
            <a:r>
              <a:rPr lang="en-GB" altLang="en-US"/>
              <a:t> The goals that  guided our research are basically a restatement of the classic scientific claims for objectivity, interdisciplinarity and transparency that govern science since its birth. </a:t>
            </a:r>
            <a:r>
              <a:rPr lang="en-US" altLang="en-US"/>
              <a:t>Therefore</a:t>
            </a:r>
            <a:r>
              <a:rPr lang="en-GB" altLang="en-US"/>
              <a:t>, </a:t>
            </a:r>
            <a:r>
              <a:rPr lang="en-US" altLang="en-US"/>
              <a:t>it seemed important to us to originally turn our attention to the study of the epistemological and methodological principles and preconditions that underlie our endeavor and make the request for a common language feasible. </a:t>
            </a:r>
          </a:p>
          <a:p>
            <a:r>
              <a:rPr lang="en-US" altLang="en-US"/>
              <a:t>The epistemological and methodological principles presented in the following but also the practical guidelines that are derived from them, are the outcome of an effort by a team of experts in designing and building effective and efficient classification systems for research infrastructures in the humanities. </a:t>
            </a:r>
            <a:r>
              <a:rPr lang="en-GB" altLang="en-US"/>
              <a:t>The method has been verified by the construction of the initial “back bone thesaurus” for DARIAH.</a:t>
            </a:r>
            <a:r>
              <a:rPr lang="en-GB" altLang="en-US" u="sng"/>
              <a:t> </a:t>
            </a:r>
            <a:r>
              <a:rPr lang="en-US" altLang="en-US"/>
              <a:t>Our work focuses on identifying the top-level-concepts (facets and hierarchies) that will become a common basis for thesaurus building, meeting the demands for objectivity and interdisciplinarity. </a:t>
            </a:r>
            <a:endParaRPr lang="el-GR" altLang="en-US"/>
          </a:p>
          <a:p>
            <a:r>
              <a:rPr lang="el-GR" altLang="en-US"/>
              <a:t/>
            </a:r>
            <a:br>
              <a:rPr lang="el-GR" altLang="en-US"/>
            </a:br>
            <a:endParaRPr lang="el-GR" altLang="en-US"/>
          </a:p>
        </p:txBody>
      </p:sp>
    </p:spTree>
    <p:extLst>
      <p:ext uri="{BB962C8B-B14F-4D97-AF65-F5344CB8AC3E}">
        <p14:creationId xmlns:p14="http://schemas.microsoft.com/office/powerpoint/2010/main" val="208472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A8AB8-90EE-4322-B0E5-B0FD03711156}" type="slidenum">
              <a:rPr lang="el-GR" altLang="en-US"/>
              <a:pPr/>
              <a:t>6</a:t>
            </a:fld>
            <a:endParaRPr lang="el-GR"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marL="228600" indent="-228600"/>
            <a:r>
              <a:rPr lang="en-US" altLang="en-US"/>
              <a:t>Basic epistemological principles in designing the BBT:1. </a:t>
            </a:r>
            <a:r>
              <a:rPr lang="en-US" altLang="en-US" sz="600"/>
              <a:t>The criteria of building the upper level categories and subsuming terms  must be logically and intersubjectivity controlled. </a:t>
            </a:r>
            <a:r>
              <a:rPr lang="en-US" altLang="en-US"/>
              <a:t> In designing and building a vocabulary for indexing knowledge and information that will meet the demand for intersubjectivitiy and inderdisciplinarity, we should avoid the criterion of the affinity of the meaning in both building the upper level categories of indexing and in subsuming the terms. The reason is that such a classification which is based on the affinity of the meaning (the content-oriented classification) is frequently driven by criteria external to the substantial properties of the concepts themselves and depends on empirical factors, </a:t>
            </a:r>
            <a:r>
              <a:rPr lang="en-GB" altLang="en-US"/>
              <a:t>such as the person who classifies, his/her background, the existing interpretations of the terms, the influences of the social environment, the context, in which the terms are found etc. This means that a content-oriented classification cannot </a:t>
            </a:r>
            <a:r>
              <a:rPr lang="en-US" altLang="en-US"/>
              <a:t>exclude the possibility that contradictory and/or inconsistent terms may coexist in the same hierarchy.</a:t>
            </a:r>
            <a:endParaRPr lang="el-GR" altLang="en-US"/>
          </a:p>
          <a:p>
            <a:pPr marL="228600" indent="-228600" algn="just"/>
            <a:endParaRPr lang="el-GR" altLang="en-US"/>
          </a:p>
          <a:p>
            <a:pPr marL="228600" indent="-228600"/>
            <a:endParaRPr lang="el-GR" altLang="en-US"/>
          </a:p>
        </p:txBody>
      </p:sp>
    </p:spTree>
    <p:extLst>
      <p:ext uri="{BB962C8B-B14F-4D97-AF65-F5344CB8AC3E}">
        <p14:creationId xmlns:p14="http://schemas.microsoft.com/office/powerpoint/2010/main" val="361113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E16E6-0CD8-4E9E-AF2F-411C2916914D}" type="slidenum">
              <a:rPr lang="el-GR" altLang="en-US"/>
              <a:pPr/>
              <a:t>7</a:t>
            </a:fld>
            <a:endParaRPr lang="el-GR"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i="1"/>
              <a:t>Let us see an example: which is the common ground between the terms “wedding dress” and “wedding reception”? </a:t>
            </a:r>
          </a:p>
          <a:p>
            <a:r>
              <a:rPr lang="en-US" altLang="en-US" i="1"/>
              <a:t>Could it be “wedding” as a top-level category?</a:t>
            </a:r>
            <a:r>
              <a:rPr lang="en-US" altLang="en-US"/>
              <a:t> If we follow the criterion of the meaning then it is possible to subsume those terms under the more general term “wedding”.  </a:t>
            </a:r>
            <a:endParaRPr lang="en-US" altLang="en-US" i="1"/>
          </a:p>
          <a:p>
            <a:r>
              <a:rPr lang="en-US" altLang="en-US" i="1"/>
              <a:t>But</a:t>
            </a:r>
            <a:r>
              <a:rPr lang="en-US" altLang="en-US" b="1" i="1"/>
              <a:t> </a:t>
            </a:r>
            <a:r>
              <a:rPr lang="en-US" altLang="en-US"/>
              <a:t>according to the substantial properties of the terms, independent from the context of reference, “wedding dress” is an object, which has a certain quality which is that of materiality, while reception is an event which is a kind of action, to which the participants participate intentionally. </a:t>
            </a:r>
            <a:r>
              <a:rPr lang="en-US" altLang="en-US" b="1" i="1"/>
              <a:t>So the terms have totally different properties and cannot belong to the same category!</a:t>
            </a:r>
            <a:endParaRPr lang="en-US" altLang="en-US" b="1"/>
          </a:p>
          <a:p>
            <a:r>
              <a:rPr lang="en-GB" altLang="en-US" b="1"/>
              <a:t>We could conclude thus that in order to design a sustainable thesauri for the humanities, we should have in mind that </a:t>
            </a:r>
            <a:r>
              <a:rPr lang="en-US" altLang="en-US" b="1"/>
              <a:t>the concepts that we intend to adopt or create should be defined on the basis of their </a:t>
            </a:r>
            <a:r>
              <a:rPr lang="en-GB" altLang="en-US" b="1"/>
              <a:t>substantial properties, which</a:t>
            </a:r>
            <a:r>
              <a:rPr lang="en-GB" altLang="en-US"/>
              <a:t> </a:t>
            </a:r>
            <a:r>
              <a:rPr lang="en-GB" altLang="en-US" b="1"/>
              <a:t>are accepted regardless of the scientific field </a:t>
            </a:r>
            <a:r>
              <a:rPr lang="en-US" altLang="en-US" b="1"/>
              <a:t>in which </a:t>
            </a:r>
            <a:r>
              <a:rPr lang="en-GB" altLang="en-US" b="1"/>
              <a:t>they are applied. </a:t>
            </a:r>
            <a:r>
              <a:rPr lang="en-GB" altLang="en-US" b="1" i="1"/>
              <a:t>But how could we detect the substantial properties of the terms?</a:t>
            </a:r>
            <a:r>
              <a:rPr lang="en-GB" altLang="en-US"/>
              <a:t> </a:t>
            </a:r>
            <a:endParaRPr lang="el-GR" altLang="en-US"/>
          </a:p>
        </p:txBody>
      </p:sp>
    </p:spTree>
    <p:extLst>
      <p:ext uri="{BB962C8B-B14F-4D97-AF65-F5344CB8AC3E}">
        <p14:creationId xmlns:p14="http://schemas.microsoft.com/office/powerpoint/2010/main" val="230379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23476-4C87-43D2-A2C7-3D1531553951}" type="slidenum">
              <a:rPr lang="el-GR" altLang="en-US"/>
              <a:pPr/>
              <a:t>8</a:t>
            </a:fld>
            <a:endParaRPr lang="el-GR"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90000"/>
              </a:lnSpc>
            </a:pPr>
            <a:r>
              <a:rPr lang="en-US" altLang="en-US" i="1"/>
              <a:t>At this point it needs to become clear that the fact that we try to distinguish the definitions of a concept based on its substantial properties and its interpretations by the subject, does not mean that we conceive the concepts as if they were separate entities beyond the world of the subjects. After all, the act of defining a concept is placed within the sphere of perception and has only to do with the subject and the way it perceives its reality.</a:t>
            </a:r>
          </a:p>
          <a:p>
            <a:pPr>
              <a:lnSpc>
                <a:spcPct val="90000"/>
              </a:lnSpc>
            </a:pPr>
            <a:r>
              <a:rPr lang="en-US" altLang="en-US" i="1"/>
              <a:t>The detection of the substantial properties has rather to do with the intersubjective character of knowledge and information in order to be communicapable and acceptable. Following in this point Habermas’ terminology, we call this form of definitions that is based on the detection of the substantial properties of the terms, quasi a priori, since their meaning is intersubjectively accepted as valid. As E</a:t>
            </a:r>
            <a:r>
              <a:rPr lang="en-GB" altLang="en-US" i="1"/>
              <a:t>laine</a:t>
            </a:r>
            <a:r>
              <a:rPr lang="en-US" altLang="en-US" i="1"/>
              <a:t> Svenonius</a:t>
            </a:r>
            <a:r>
              <a:rPr lang="en-US" altLang="en-US"/>
              <a:t> states,t</a:t>
            </a:r>
            <a:r>
              <a:rPr lang="en-US" altLang="en-US" i="1"/>
              <a:t>he definitions based on the intersubjectivity implies an “ontological commitment’, “a statement about what exists or is worthy of being indexed”</a:t>
            </a:r>
            <a:r>
              <a:rPr lang="en-US" altLang="en-US"/>
              <a:t>. </a:t>
            </a:r>
            <a:r>
              <a:rPr lang="en-US" altLang="en-US" i="1"/>
              <a:t>Subsequently keeping in mind that it is impossible to reach absolute objective definitions that are valid regardless of the underlying ontological commitment, we try both to define the upper level concepts and use criteria in subsuming the terms that can be reasonably control</a:t>
            </a:r>
            <a:r>
              <a:rPr lang="en-GB" altLang="en-US" i="1"/>
              <a:t>led</a:t>
            </a:r>
            <a:r>
              <a:rPr lang="en-US" altLang="en-US" i="1"/>
              <a:t> and are thus generally accepted and communicapable. </a:t>
            </a:r>
          </a:p>
          <a:p>
            <a:pPr>
              <a:lnSpc>
                <a:spcPct val="90000"/>
              </a:lnSpc>
            </a:pPr>
            <a:r>
              <a:rPr lang="en-US" altLang="en-US" i="1"/>
              <a:t>But how is that possible? That leads us to the second epistemological principle which is </a:t>
            </a:r>
            <a:r>
              <a:rPr lang="en-US" altLang="en-US" b="1" i="1"/>
              <a:t>categorical semantics.</a:t>
            </a:r>
            <a:r>
              <a:rPr lang="en-US" altLang="en-US" i="1"/>
              <a:t> </a:t>
            </a:r>
            <a:endParaRPr lang="en-US" altLang="en-US">
              <a:hlinkClick r:id="" action="ppaction://noaction"/>
            </a:endParaRPr>
          </a:p>
          <a:p>
            <a:pPr>
              <a:lnSpc>
                <a:spcPct val="90000"/>
              </a:lnSpc>
            </a:pPr>
            <a:endParaRPr lang="en-US" altLang="en-US"/>
          </a:p>
          <a:p>
            <a:pPr>
              <a:lnSpc>
                <a:spcPct val="90000"/>
              </a:lnSpc>
            </a:pPr>
            <a:r>
              <a:rPr lang="en-US" altLang="en-US"/>
              <a:t> </a:t>
            </a:r>
            <a:endParaRPr lang="el-GR" altLang="en-US">
              <a:hlinkClick r:id="" action="ppaction://noaction"/>
            </a:endParaRPr>
          </a:p>
          <a:p>
            <a:pPr>
              <a:lnSpc>
                <a:spcPct val="90000"/>
              </a:lnSpc>
            </a:pPr>
            <a:endParaRPr lang="el-GR" altLang="en-US"/>
          </a:p>
        </p:txBody>
      </p:sp>
    </p:spTree>
    <p:extLst>
      <p:ext uri="{BB962C8B-B14F-4D97-AF65-F5344CB8AC3E}">
        <p14:creationId xmlns:p14="http://schemas.microsoft.com/office/powerpoint/2010/main" val="360509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165F1-7B9F-40CB-A1CC-39CC7C4436B7}" type="slidenum">
              <a:rPr lang="el-GR" altLang="en-US"/>
              <a:pPr/>
              <a:t>9</a:t>
            </a:fld>
            <a:endParaRPr lang="el-GR"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2. In order to solve the riddle of the detection of the intersubjective character of the categories of indexing knowledge and information, we </a:t>
            </a:r>
            <a:r>
              <a:rPr lang="en-GB" altLang="en-US"/>
              <a:t>exploit all the advantages offered by the categorical semantics. Categorical semantics are based on the definition of </a:t>
            </a:r>
            <a:r>
              <a:rPr lang="en-US" altLang="en-US"/>
              <a:t>universal categories</a:t>
            </a:r>
            <a:r>
              <a:rPr lang="en-GB" altLang="en-US"/>
              <a:t>, that is facets and hierarchies, under which we subsume more specific terms. </a:t>
            </a:r>
            <a:r>
              <a:rPr lang="en-US" altLang="en-US"/>
              <a:t>Having categorical semantics as a starting point we aim at defining the top-level-concepts (facets and hierarchies) under which the specific terms of every scientific domain could be subsumed. As Elaine Svenonius mentions, these universal categories</a:t>
            </a:r>
            <a:r>
              <a:rPr lang="en-GB" altLang="en-US"/>
              <a:t> or </a:t>
            </a:r>
            <a:r>
              <a:rPr lang="en-US" altLang="en-US"/>
              <a:t>top-level concepts, pose an a priori validity in the</a:t>
            </a:r>
            <a:r>
              <a:rPr lang="en-GB" altLang="en-US"/>
              <a:t> realm of perception which is related to</a:t>
            </a:r>
            <a:r>
              <a:rPr lang="el-GR" altLang="en-US"/>
              <a:t> </a:t>
            </a:r>
            <a:r>
              <a:rPr lang="en-GB" altLang="en-US"/>
              <a:t>phenomena, and can thus </a:t>
            </a:r>
            <a:r>
              <a:rPr lang="en-US" altLang="en-US"/>
              <a:t>be considered as </a:t>
            </a:r>
            <a:r>
              <a:rPr lang="en-GB" altLang="en-US"/>
              <a:t>“categories of existence”. This universal character of the facets and hierarchies could guarantee </a:t>
            </a:r>
            <a:r>
              <a:rPr lang="en-US" altLang="en-US"/>
              <a:t>both the validity of the categories which constitute the thesaurus and </a:t>
            </a:r>
            <a:r>
              <a:rPr lang="en-GB" altLang="en-US"/>
              <a:t>the potential of the sustainable and manageable expansion of the thesauri into new areas of knowledge in which it continues to be effective and efficient. </a:t>
            </a:r>
            <a:r>
              <a:rPr lang="el-GR" altLang="en-US"/>
              <a:t/>
            </a:r>
            <a:br>
              <a:rPr lang="el-GR" altLang="en-US"/>
            </a:br>
            <a:r>
              <a:rPr lang="en-US" altLang="en-US"/>
              <a:t>But what are the criteria, more specifically, according to which we could define the facets and hierarchies in a way that the definitions become generally accepted</a:t>
            </a:r>
            <a:r>
              <a:rPr lang="en-GB" altLang="en-US"/>
              <a:t>, </a:t>
            </a:r>
            <a:r>
              <a:rPr lang="en-US" altLang="en-US"/>
              <a:t>regardless of the subjective factor and the restrictions imposed by the field</a:t>
            </a:r>
            <a:r>
              <a:rPr lang="en-GB" altLang="en-US"/>
              <a:t> </a:t>
            </a:r>
            <a:r>
              <a:rPr lang="en-US" altLang="en-US"/>
              <a:t>within which these facets and hierarchies will be applied?  In  order to answer this question we should proceed to the presentation of the third epistemological principle. </a:t>
            </a:r>
            <a:endParaRPr lang="el-GR" altLang="en-US"/>
          </a:p>
        </p:txBody>
      </p:sp>
    </p:spTree>
    <p:extLst>
      <p:ext uri="{BB962C8B-B14F-4D97-AF65-F5344CB8AC3E}">
        <p14:creationId xmlns:p14="http://schemas.microsoft.com/office/powerpoint/2010/main" val="184705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ADA9A-0F13-4541-82C8-7D4BCDAA69F3}" type="slidenum">
              <a:rPr lang="el-GR" altLang="en-US"/>
              <a:pPr/>
              <a:t>10</a:t>
            </a:fld>
            <a:endParaRPr lang="el-GR"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marL="228600" indent="-228600"/>
            <a:r>
              <a:rPr lang="en-US" altLang="en-US"/>
              <a:t>The third epistemological precondition that guides our effort has to do with the quality of the properties we attribute to the terms in order to define them.  Following the distinction between the intension and extension of a term, the detection of the substantial properties we attribute to a term is based on its </a:t>
            </a:r>
            <a:r>
              <a:rPr lang="en-GB" altLang="en-US"/>
              <a:t>intensionality. </a:t>
            </a:r>
            <a:endParaRPr lang="el-GR" altLang="en-US"/>
          </a:p>
          <a:p>
            <a:pPr marL="228600" indent="-228600"/>
            <a:r>
              <a:rPr lang="en-US" altLang="en-US" b="1" i="1"/>
              <a:t>The extension </a:t>
            </a:r>
            <a:r>
              <a:rPr lang="en-GB" altLang="en-US"/>
              <a:t>of a term is defined as the set of items for which it is true. </a:t>
            </a:r>
            <a:r>
              <a:rPr lang="en-US" altLang="en-US"/>
              <a:t>It </a:t>
            </a:r>
            <a:r>
              <a:rPr lang="en-GB" altLang="en-US"/>
              <a:t>denotes the reference of a term, the range of its applicability by naming the particular items. </a:t>
            </a:r>
            <a:endParaRPr lang="en-GB" altLang="en-US" i="1"/>
          </a:p>
          <a:p>
            <a:pPr marL="228600" indent="-228600"/>
            <a:r>
              <a:rPr lang="en-GB" altLang="en-US" i="1"/>
              <a:t>For example, the extension of the term 'cat ' is the set of all the cats in the world; the extension of 'red' is the set of all the red things</a:t>
            </a:r>
            <a:r>
              <a:rPr lang="en-GB" altLang="en-US"/>
              <a:t>. </a:t>
            </a:r>
          </a:p>
          <a:p>
            <a:pPr marL="228600" indent="-228600"/>
            <a:r>
              <a:rPr lang="en-GB" altLang="en-US"/>
              <a:t>Nevertheless, if we define the terms according to their extension, we would not be able to define something that we do not already know or does not already exist. In order to express the meaning of a term we have to refer to its intensionality.</a:t>
            </a:r>
            <a:r>
              <a:rPr lang="el-GR" altLang="en-US"/>
              <a:t> </a:t>
            </a:r>
          </a:p>
        </p:txBody>
      </p:sp>
    </p:spTree>
    <p:extLst>
      <p:ext uri="{BB962C8B-B14F-4D97-AF65-F5344CB8AC3E}">
        <p14:creationId xmlns:p14="http://schemas.microsoft.com/office/powerpoint/2010/main" val="1039475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9144000" cy="6853968"/>
          </a:xfrm>
          <a:prstGeom prst="rect">
            <a:avLst/>
          </a:prstGeom>
        </p:spPr>
      </p:pic>
      <p:sp>
        <p:nvSpPr>
          <p:cNvPr id="2" name="Title 1"/>
          <p:cNvSpPr>
            <a:spLocks noGrp="1"/>
          </p:cNvSpPr>
          <p:nvPr>
            <p:ph type="ctrTitle"/>
          </p:nvPr>
        </p:nvSpPr>
        <p:spPr>
          <a:xfrm>
            <a:off x="685800" y="2895079"/>
            <a:ext cx="7772400" cy="1470025"/>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755576" y="0"/>
            <a:ext cx="2133600" cy="365125"/>
          </a:xfrm>
        </p:spPr>
        <p:txBody>
          <a:bodyPr/>
          <a:lstStyle>
            <a:lvl1pPr>
              <a:defRPr>
                <a:solidFill>
                  <a:schemeClr val="bg1"/>
                </a:solidFill>
              </a:defRPr>
            </a:lvl1pPr>
          </a:lstStyle>
          <a:p>
            <a:fld id="{E282D116-4745-40F9-BEF0-E187E8E94255}" type="datetimeFigureOut">
              <a:rPr lang="en-US" smtClean="0"/>
              <a:pPr/>
              <a:t>5/17/2018</a:t>
            </a:fld>
            <a:endParaRPr lang="en-US" dirty="0"/>
          </a:p>
        </p:txBody>
      </p:sp>
    </p:spTree>
    <p:extLst>
      <p:ext uri="{BB962C8B-B14F-4D97-AF65-F5344CB8AC3E}">
        <p14:creationId xmlns:p14="http://schemas.microsoft.com/office/powerpoint/2010/main" val="825599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2D116-4745-40F9-BEF0-E187E8E9425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2D116-4745-40F9-BEF0-E187E8E9425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21" y="0"/>
            <a:ext cx="9144000" cy="6855774"/>
          </a:xfrm>
          <a:prstGeom prst="rect">
            <a:avLst/>
          </a:prstGeom>
        </p:spPr>
      </p:pic>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75000"/>
                </a:schemeClr>
              </a:buClr>
              <a:buSzPct val="120000"/>
              <a:buFont typeface="Arial" panose="020B0604020202020204" pitchFamily="34" charset="0"/>
              <a:buChar char="•"/>
              <a:defRPr sz="2000"/>
            </a:lvl1pPr>
            <a:lvl2pPr marL="800100" indent="-342900">
              <a:buClr>
                <a:schemeClr val="tx2">
                  <a:lumMod val="60000"/>
                  <a:lumOff val="40000"/>
                </a:schemeClr>
              </a:buClr>
              <a:buFont typeface="Arial" panose="020B0604020202020204" pitchFamily="34" charset="0"/>
              <a:buChar char="•"/>
              <a:defRPr sz="2000"/>
            </a:lvl2pPr>
            <a:lvl3pPr>
              <a:buClr>
                <a:schemeClr val="tx2">
                  <a:lumMod val="40000"/>
                  <a:lumOff val="60000"/>
                </a:schemeClr>
              </a:buClr>
              <a:buSzPct val="80000"/>
              <a:defRPr sz="2000"/>
            </a:lvl3pPr>
            <a:lvl4pPr marL="1600200" indent="-228600">
              <a:buClr>
                <a:schemeClr val="tx2">
                  <a:lumMod val="40000"/>
                  <a:lumOff val="60000"/>
                </a:schemeClr>
              </a:buClr>
              <a:buSzPct val="70000"/>
              <a:buFont typeface="Arial" panose="020B0604020202020204" pitchFamily="34" charset="0"/>
              <a:buChar char="•"/>
              <a:defRPr sz="2000"/>
            </a:lvl4pPr>
            <a:lvl5pPr marL="2171700" indent="-342900">
              <a:buClr>
                <a:schemeClr val="tx2">
                  <a:lumMod val="40000"/>
                  <a:lumOff val="60000"/>
                </a:schemeClr>
              </a:buClr>
              <a:buSzPct val="6000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6136215" y="6464369"/>
            <a:ext cx="3025187" cy="276999"/>
          </a:xfrm>
          <a:prstGeom prst="rect">
            <a:avLst/>
          </a:prstGeom>
        </p:spPr>
        <p:txBody>
          <a:bodyPr wrap="none">
            <a:spAutoFit/>
          </a:bodyPr>
          <a:lstStyle/>
          <a:p>
            <a:r>
              <a:rPr lang="en-US" sz="1050" i="1" dirty="0" smtClean="0">
                <a:solidFill>
                  <a:schemeClr val="accent5">
                    <a:lumMod val="50000"/>
                  </a:schemeClr>
                </a:solidFill>
                <a:effectLst>
                  <a:outerShdw blurRad="38100" dist="38100" dir="2700000" algn="tl">
                    <a:srgbClr val="000000">
                      <a:alpha val="43137"/>
                    </a:srgbClr>
                  </a:outerShdw>
                </a:effectLst>
              </a:rPr>
              <a:t>DARIAH</a:t>
            </a:r>
            <a:r>
              <a:rPr lang="en-US" sz="1050" i="1" baseline="0" dirty="0" smtClean="0">
                <a:solidFill>
                  <a:schemeClr val="accent5">
                    <a:lumMod val="50000"/>
                  </a:schemeClr>
                </a:solidFill>
                <a:effectLst>
                  <a:outerShdw blurRad="38100" dist="38100" dir="2700000" algn="tl">
                    <a:srgbClr val="000000">
                      <a:alpha val="43137"/>
                    </a:srgbClr>
                  </a:outerShdw>
                </a:effectLst>
              </a:rPr>
              <a:t> </a:t>
            </a:r>
            <a:r>
              <a:rPr lang="en-US" sz="1050" i="1" dirty="0" smtClean="0">
                <a:solidFill>
                  <a:schemeClr val="accent5">
                    <a:lumMod val="50000"/>
                  </a:schemeClr>
                </a:solidFill>
                <a:effectLst>
                  <a:outerShdw blurRad="38100" dist="38100" dir="2700000" algn="tl">
                    <a:srgbClr val="000000">
                      <a:alpha val="43137"/>
                    </a:srgbClr>
                  </a:outerShdw>
                </a:effectLst>
              </a:rPr>
              <a:t>Annual Event 2018,  22-24 May, Paris</a:t>
            </a:r>
            <a:r>
              <a:rPr lang="en-US" sz="1050" i="1" baseline="0" dirty="0" smtClean="0">
                <a:solidFill>
                  <a:schemeClr val="accent5">
                    <a:lumMod val="50000"/>
                  </a:schemeClr>
                </a:solidFill>
                <a:effectLst>
                  <a:outerShdw blurRad="38100" dist="38100" dir="2700000" algn="tl">
                    <a:srgbClr val="000000">
                      <a:alpha val="43137"/>
                    </a:srgbClr>
                  </a:outerShdw>
                </a:effectLst>
              </a:rPr>
              <a:t>     </a:t>
            </a:r>
            <a:fld id="{C3111BE5-DA57-43AC-A16C-5A9B9F402D8E}"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208959087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2D116-4745-40F9-BEF0-E187E8E9425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2D116-4745-40F9-BEF0-E187E8E94255}"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2D116-4745-40F9-BEF0-E187E8E94255}"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36912"/>
            <a:ext cx="9108504" cy="1512168"/>
          </a:xfrm>
        </p:spPr>
        <p:txBody>
          <a:bodyPr>
            <a:normAutofit fontScale="90000"/>
          </a:bodyPr>
          <a:lstStyle/>
          <a:p>
            <a:r>
              <a:rPr lang="en-US" altLang="en-US" sz="3600" i="1" dirty="0">
                <a:latin typeface="Calibri" panose="020F0502020204030204" pitchFamily="34" charset="0"/>
                <a:cs typeface="Calibri" panose="020F0502020204030204" pitchFamily="34" charset="0"/>
              </a:rPr>
              <a:t>Interconnecting knowledge and information </a:t>
            </a:r>
            <a:r>
              <a:rPr lang="el-GR" altLang="en-US" sz="3600" i="1" dirty="0" smtClean="0">
                <a:latin typeface="Calibri" panose="020F0502020204030204" pitchFamily="34" charset="0"/>
                <a:cs typeface="Calibri" panose="020F0502020204030204" pitchFamily="34" charset="0"/>
              </a:rPr>
              <a:t/>
            </a:r>
            <a:br>
              <a:rPr lang="el-GR" altLang="en-US" sz="3600" i="1" dirty="0" smtClean="0">
                <a:latin typeface="Calibri" panose="020F0502020204030204" pitchFamily="34" charset="0"/>
                <a:cs typeface="Calibri" panose="020F0502020204030204" pitchFamily="34" charset="0"/>
              </a:rPr>
            </a:br>
            <a:r>
              <a:rPr lang="en-US" altLang="en-US" sz="3600" i="1" dirty="0" smtClean="0">
                <a:latin typeface="Calibri" panose="020F0502020204030204" pitchFamily="34" charset="0"/>
                <a:cs typeface="Calibri" panose="020F0502020204030204" pitchFamily="34" charset="0"/>
              </a:rPr>
              <a:t>in </a:t>
            </a:r>
            <a:r>
              <a:rPr lang="en-US" altLang="en-US" sz="3600" i="1" dirty="0">
                <a:latin typeface="Calibri" panose="020F0502020204030204" pitchFamily="34" charset="0"/>
                <a:cs typeface="Calibri" panose="020F0502020204030204" pitchFamily="34" charset="0"/>
              </a:rPr>
              <a:t>Digital Humanities</a:t>
            </a:r>
            <a:br>
              <a:rPr lang="en-US" altLang="en-US" sz="3600" i="1" dirty="0">
                <a:latin typeface="Calibri" panose="020F0502020204030204" pitchFamily="34" charset="0"/>
                <a:cs typeface="Calibri" panose="020F0502020204030204" pitchFamily="34" charset="0"/>
              </a:rPr>
            </a:br>
            <a:r>
              <a:rPr lang="en-US" altLang="en-US" sz="2800" i="1" dirty="0">
                <a:effectLst>
                  <a:outerShdw blurRad="38100" dist="38100" dir="2700000" algn="tl">
                    <a:srgbClr val="C0C0C0"/>
                  </a:outerShdw>
                </a:effectLst>
                <a:latin typeface="Calibri" panose="020F0502020204030204" pitchFamily="34" charset="0"/>
                <a:cs typeface="Calibri" panose="020F0502020204030204" pitchFamily="34" charset="0"/>
              </a:rPr>
              <a:t>The case of the </a:t>
            </a:r>
            <a:r>
              <a:rPr lang="en-US" altLang="en-US" sz="2800" i="1" dirty="0" smtClean="0">
                <a:effectLst>
                  <a:outerShdw blurRad="38100" dist="38100" dir="2700000" algn="tl">
                    <a:srgbClr val="C0C0C0"/>
                  </a:outerShdw>
                </a:effectLst>
                <a:latin typeface="Calibri" panose="020F0502020204030204" pitchFamily="34" charset="0"/>
                <a:cs typeface="Calibri" panose="020F0502020204030204" pitchFamily="34" charset="0"/>
              </a:rPr>
              <a:t>Backbone</a:t>
            </a:r>
            <a:r>
              <a:rPr lang="el-GR" altLang="en-US" sz="2800" i="1" dirty="0" smtClean="0">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i="1" dirty="0" smtClean="0">
                <a:effectLst>
                  <a:outerShdw blurRad="38100" dist="38100" dir="2700000" algn="tl">
                    <a:srgbClr val="C0C0C0"/>
                  </a:outerShdw>
                </a:effectLst>
                <a:latin typeface="Calibri" panose="020F0502020204030204" pitchFamily="34" charset="0"/>
                <a:cs typeface="Calibri" panose="020F0502020204030204" pitchFamily="34" charset="0"/>
              </a:rPr>
              <a:t>Thesaurus</a:t>
            </a:r>
            <a:endParaRPr lang="en-US" sz="3600"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403648" y="4293096"/>
            <a:ext cx="6019800" cy="5040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2000" i="1" dirty="0" smtClean="0">
                <a:solidFill>
                  <a:schemeClr val="bg1"/>
                </a:solidFill>
              </a:rPr>
              <a:t>DARIAH-Annual </a:t>
            </a:r>
            <a:r>
              <a:rPr lang="en-US" altLang="en-US" sz="2000" i="1" dirty="0">
                <a:solidFill>
                  <a:schemeClr val="bg1"/>
                </a:solidFill>
              </a:rPr>
              <a:t>Event 2018, </a:t>
            </a:r>
            <a:r>
              <a:rPr lang="el-GR" altLang="en-US" sz="2000" i="1" dirty="0">
                <a:solidFill>
                  <a:schemeClr val="bg1"/>
                </a:solidFill>
              </a:rPr>
              <a:t> </a:t>
            </a:r>
            <a:r>
              <a:rPr lang="en-US" altLang="en-US" sz="2000" i="1" dirty="0">
                <a:solidFill>
                  <a:schemeClr val="bg1"/>
                </a:solidFill>
              </a:rPr>
              <a:t>22-24 May Paris</a:t>
            </a:r>
            <a:r>
              <a:rPr lang="en-US" altLang="en-US" sz="2000" dirty="0">
                <a:solidFill>
                  <a:schemeClr val="bg1"/>
                </a:solidFill>
              </a:rPr>
              <a:t> </a:t>
            </a:r>
            <a:endParaRPr lang="el-GR" altLang="en-US" sz="2000" dirty="0">
              <a:solidFill>
                <a:schemeClr val="bg1"/>
              </a:solidFill>
            </a:endParaRPr>
          </a:p>
        </p:txBody>
      </p:sp>
    </p:spTree>
    <p:extLst>
      <p:ext uri="{BB962C8B-B14F-4D97-AF65-F5344CB8AC3E}">
        <p14:creationId xmlns:p14="http://schemas.microsoft.com/office/powerpoint/2010/main" val="80610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Image result for extension intension philoso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114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body" idx="1"/>
          </p:nvPr>
        </p:nvSpPr>
        <p:spPr>
          <a:xfrm>
            <a:off x="533400" y="1143000"/>
            <a:ext cx="3505200" cy="4572000"/>
          </a:xfrm>
        </p:spPr>
        <p:txBody>
          <a:bodyPr/>
          <a:lstStyle/>
          <a:p>
            <a:r>
              <a:rPr lang="en-GB" altLang="en-US" sz="2000" dirty="0"/>
              <a:t>The extension of a term is defined as the set of items for which it is true. </a:t>
            </a:r>
            <a:r>
              <a:rPr lang="en-US" altLang="en-US" sz="2000" dirty="0"/>
              <a:t>It </a:t>
            </a:r>
            <a:r>
              <a:rPr lang="en-GB" altLang="en-US" sz="2000" dirty="0"/>
              <a:t>denotes the reference of a term, the range of its applicability by naming the particular items. </a:t>
            </a:r>
          </a:p>
          <a:p>
            <a:pPr>
              <a:buFontTx/>
              <a:buNone/>
            </a:pPr>
            <a:r>
              <a:rPr lang="el-GR" altLang="en-US" sz="2000" dirty="0"/>
              <a:t> </a:t>
            </a:r>
            <a:r>
              <a:rPr lang="en-GB" altLang="en-US" sz="2000" i="1" dirty="0"/>
              <a:t>For example, the extension of the term 'cat ' is the set of all the cats in the world; the extension of 'red' is the set of all the red things</a:t>
            </a:r>
            <a:r>
              <a:rPr lang="el-GR" altLang="en-US" sz="2000" dirty="0"/>
              <a:t> </a:t>
            </a:r>
          </a:p>
        </p:txBody>
      </p:sp>
    </p:spTree>
    <p:extLst>
      <p:ext uri="{BB962C8B-B14F-4D97-AF65-F5344CB8AC3E}">
        <p14:creationId xmlns:p14="http://schemas.microsoft.com/office/powerpoint/2010/main" val="224105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age result for extension intension philoso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114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533400" y="1143000"/>
            <a:ext cx="3505200" cy="5022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75000"/>
                </a:schemeClr>
              </a:buClr>
              <a:buSzPct val="120000"/>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40000"/>
                  <a:lumOff val="60000"/>
                </a:schemeClr>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lumMod val="40000"/>
                  <a:lumOff val="60000"/>
                </a:schemeClr>
              </a:buClr>
              <a:buSzPct val="70000"/>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chemeClr val="tx2">
                  <a:lumMod val="40000"/>
                  <a:lumOff val="60000"/>
                </a:schemeClr>
              </a:buClr>
              <a:buSzPct val="6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800" dirty="0"/>
              <a:t>The intension of a term is the sum of its properties, state of affairs, qualities etc. that constitute the necessary and sufficient conditions for being in the extension of a term/concept </a:t>
            </a:r>
            <a:r>
              <a:rPr lang="en-GB" altLang="en-US" sz="1800" dirty="0" smtClean="0"/>
              <a:t> </a:t>
            </a:r>
          </a:p>
          <a:p>
            <a:pPr>
              <a:lnSpc>
                <a:spcPct val="120000"/>
              </a:lnSpc>
              <a:buFontTx/>
              <a:buNone/>
            </a:pPr>
            <a:r>
              <a:rPr lang="en-US" altLang="en-US" sz="1800" i="1" dirty="0" smtClean="0"/>
              <a:t>For </a:t>
            </a:r>
            <a:r>
              <a:rPr lang="en-US" altLang="en-US" sz="1800" i="1" dirty="0"/>
              <a:t>example, the intension of "bachelor" might be something like: adult, unmarried male. Being an adult, being unmarried, and being male are all necessary conditions for being a bachelor, and their conjunction is a sufficient condition</a:t>
            </a:r>
            <a:r>
              <a:rPr lang="el-GR" altLang="en-US" sz="1800" dirty="0" smtClean="0"/>
              <a:t> </a:t>
            </a:r>
            <a:endParaRPr lang="el-GR" altLang="en-US" sz="1800" dirty="0"/>
          </a:p>
        </p:txBody>
      </p:sp>
    </p:spTree>
    <p:extLst>
      <p:ext uri="{BB962C8B-B14F-4D97-AF65-F5344CB8AC3E}">
        <p14:creationId xmlns:p14="http://schemas.microsoft.com/office/powerpoint/2010/main" val="1901485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838200" y="1600200"/>
            <a:ext cx="3962400" cy="4525963"/>
          </a:xfrm>
        </p:spPr>
        <p:txBody>
          <a:bodyPr/>
          <a:lstStyle/>
          <a:p>
            <a:r>
              <a:rPr lang="en-US" altLang="en-US" b="1" i="1"/>
              <a:t>Conventional intension</a:t>
            </a:r>
            <a:r>
              <a:rPr lang="el-GR" altLang="en-US"/>
              <a:t> </a:t>
            </a:r>
          </a:p>
        </p:txBody>
      </p:sp>
      <p:pic>
        <p:nvPicPr>
          <p:cNvPr id="41989" name="Picture 5" descr="Image result for intersubjective agre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49563"/>
            <a:ext cx="4267200" cy="370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4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85800" y="1524000"/>
            <a:ext cx="3505200" cy="4525963"/>
          </a:xfrm>
        </p:spPr>
        <p:txBody>
          <a:bodyPr/>
          <a:lstStyle/>
          <a:p>
            <a:pPr marL="609600" indent="-609600"/>
            <a:r>
              <a:rPr lang="en-US" altLang="en-US" sz="2400" i="1">
                <a:effectLst>
                  <a:outerShdw blurRad="38100" dist="38100" dir="2700000" algn="tl">
                    <a:srgbClr val="C0C0C0"/>
                  </a:outerShdw>
                </a:effectLst>
              </a:rPr>
              <a:t>Methodological preconditions and tools</a:t>
            </a:r>
          </a:p>
          <a:p>
            <a:pPr marL="609600" indent="-609600"/>
            <a:endParaRPr lang="en-US" altLang="en-US" sz="2400" i="1">
              <a:effectLst>
                <a:outerShdw blurRad="38100" dist="38100" dir="2700000" algn="tl">
                  <a:srgbClr val="C0C0C0"/>
                </a:outerShdw>
              </a:effectLst>
            </a:endParaRPr>
          </a:p>
          <a:p>
            <a:pPr marL="609600" indent="-609600">
              <a:buFontTx/>
              <a:buAutoNum type="arabicPeriod"/>
            </a:pPr>
            <a:r>
              <a:rPr lang="en-US" altLang="en-US" sz="2000" i="1"/>
              <a:t>Each concept has a purpose or utility</a:t>
            </a:r>
            <a:endParaRPr lang="el-GR" altLang="en-US" sz="2000" i="1"/>
          </a:p>
        </p:txBody>
      </p:sp>
      <p:pic>
        <p:nvPicPr>
          <p:cNvPr id="44037"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124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3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pPr marL="609600" indent="-609600">
              <a:buFontTx/>
              <a:buNone/>
            </a:pPr>
            <a:endParaRPr lang="en-US" altLang="en-US" sz="2400" i="1">
              <a:effectLst>
                <a:outerShdw blurRad="38100" dist="38100" dir="2700000" algn="tl">
                  <a:srgbClr val="C0C0C0"/>
                </a:outerShdw>
              </a:effectLst>
            </a:endParaRPr>
          </a:p>
          <a:p>
            <a:pPr marL="609600" indent="-609600"/>
            <a:endParaRPr lang="en-US" altLang="en-US" sz="2400" i="1">
              <a:effectLst>
                <a:outerShdw blurRad="38100" dist="38100" dir="2700000" algn="tl">
                  <a:srgbClr val="C0C0C0"/>
                </a:outerShdw>
              </a:effectLst>
            </a:endParaRPr>
          </a:p>
          <a:p>
            <a:pPr marL="609600" indent="-609600">
              <a:buFontTx/>
              <a:buAutoNum type="arabicPeriod" startAt="2"/>
            </a:pPr>
            <a:r>
              <a:rPr lang="en-US" altLang="en-US" sz="2400" i="1">
                <a:effectLst>
                  <a:outerShdw blurRad="38100" dist="38100" dir="2700000" algn="tl">
                    <a:srgbClr val="C0C0C0"/>
                  </a:outerShdw>
                </a:effectLst>
              </a:rPr>
              <a:t>Bottom-up method</a:t>
            </a:r>
            <a:endParaRPr lang="el-GR" altLang="en-US" sz="2400" i="1">
              <a:effectLst>
                <a:outerShdw blurRad="38100" dist="38100" dir="2700000" algn="tl">
                  <a:srgbClr val="C0C0C0"/>
                </a:outerShdw>
              </a:effectLst>
            </a:endParaRPr>
          </a:p>
        </p:txBody>
      </p:sp>
      <p:pic>
        <p:nvPicPr>
          <p:cNvPr id="46085" name="Picture 5" descr="Image result for climbing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9621"/>
            <a:ext cx="4572000" cy="33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99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685800"/>
            <a:ext cx="8229600" cy="5440363"/>
          </a:xfrm>
        </p:spPr>
        <p:txBody>
          <a:bodyPr/>
          <a:lstStyle/>
          <a:p>
            <a:pPr marL="609600" indent="-609600"/>
            <a:endParaRPr lang="en-US" altLang="en-US" sz="2000"/>
          </a:p>
          <a:p>
            <a:pPr marL="609600" indent="-609600"/>
            <a:endParaRPr lang="en-US" altLang="en-US" sz="2000"/>
          </a:p>
          <a:p>
            <a:pPr marL="609600" indent="-609600">
              <a:buFontTx/>
              <a:buAutoNum type="arabicPeriod" startAt="3"/>
            </a:pPr>
            <a:r>
              <a:rPr lang="en-US" altLang="en-US" sz="2000" i="1">
                <a:effectLst>
                  <a:outerShdw blurRad="38100" dist="38100" dir="2700000" algn="tl">
                    <a:srgbClr val="C0C0C0"/>
                  </a:outerShdw>
                </a:effectLst>
              </a:rPr>
              <a:t>Abstraction from the context of reference</a:t>
            </a:r>
            <a:endParaRPr lang="el-GR" altLang="en-US" sz="2000" i="1">
              <a:effectLst>
                <a:outerShdw blurRad="38100" dist="38100" dir="2700000" algn="tl">
                  <a:srgbClr val="C0C0C0"/>
                </a:outerShdw>
              </a:effectLst>
            </a:endParaRPr>
          </a:p>
        </p:txBody>
      </p:sp>
      <p:pic>
        <p:nvPicPr>
          <p:cNvPr id="48135" name="Picture 7" descr="Image result for abst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636912"/>
            <a:ext cx="534693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9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228600" y="457200"/>
            <a:ext cx="5063480" cy="5943600"/>
          </a:xfrm>
        </p:spPr>
        <p:txBody>
          <a:bodyPr/>
          <a:lstStyle/>
          <a:p>
            <a:pPr marL="609600" indent="-609600"/>
            <a:endParaRPr lang="en-US" altLang="en-US" dirty="0"/>
          </a:p>
          <a:p>
            <a:pPr marL="609600" indent="-609600">
              <a:buFontTx/>
              <a:buAutoNum type="arabicPeriod" startAt="4"/>
            </a:pPr>
            <a:r>
              <a:rPr lang="en-US" altLang="en-US" sz="2400" i="1" dirty="0" err="1">
                <a:effectLst>
                  <a:outerShdw blurRad="38100" dist="38100" dir="2700000" algn="tl">
                    <a:srgbClr val="C0C0C0"/>
                  </a:outerShdw>
                </a:effectLst>
              </a:rPr>
              <a:t>IsA</a:t>
            </a:r>
            <a:r>
              <a:rPr lang="en-US" altLang="en-US" sz="2400" i="1" dirty="0">
                <a:effectLst>
                  <a:outerShdw blurRad="38100" dist="38100" dir="2700000" algn="tl">
                    <a:srgbClr val="C0C0C0"/>
                  </a:outerShdw>
                </a:effectLst>
              </a:rPr>
              <a:t> relationship</a:t>
            </a:r>
          </a:p>
          <a:p>
            <a:pPr marL="609600" indent="-609600">
              <a:buFontTx/>
              <a:buNone/>
            </a:pPr>
            <a:endParaRPr lang="en-US" altLang="en-US" sz="2400" i="1" dirty="0">
              <a:effectLst>
                <a:outerShdw blurRad="38100" dist="38100" dir="2700000" algn="tl">
                  <a:srgbClr val="C0C0C0"/>
                </a:outerShdw>
              </a:effectLst>
            </a:endParaRPr>
          </a:p>
          <a:p>
            <a:pPr marL="609600" indent="-609600">
              <a:buFontTx/>
              <a:buNone/>
            </a:pPr>
            <a:r>
              <a:rPr lang="en-US" altLang="en-US" sz="2000" i="1" dirty="0"/>
              <a:t>The </a:t>
            </a:r>
            <a:r>
              <a:rPr lang="en-US" altLang="en-US" sz="2000" i="1" dirty="0" err="1"/>
              <a:t>IsA</a:t>
            </a:r>
            <a:r>
              <a:rPr lang="en-US" altLang="en-US" sz="2000" i="1" dirty="0"/>
              <a:t> relationship reveals</a:t>
            </a:r>
          </a:p>
          <a:p>
            <a:pPr marL="609600" indent="-609600">
              <a:buFontTx/>
              <a:buNone/>
            </a:pPr>
            <a:r>
              <a:rPr lang="en-US" altLang="en-US" sz="2000" i="1" dirty="0"/>
              <a:t> the common ground between narrower and broader terms. </a:t>
            </a:r>
          </a:p>
          <a:p>
            <a:pPr marL="609600" indent="-609600">
              <a:buFontTx/>
              <a:buNone/>
            </a:pPr>
            <a:endParaRPr lang="en-US" altLang="en-US" sz="2000" i="1" dirty="0"/>
          </a:p>
          <a:p>
            <a:pPr marL="609600" indent="-609600">
              <a:buFontTx/>
              <a:buNone/>
            </a:pPr>
            <a:r>
              <a:rPr lang="en-US" altLang="en-US" sz="2000" i="1" dirty="0"/>
              <a:t>Motorbike and truck: both are </a:t>
            </a:r>
          </a:p>
          <a:p>
            <a:pPr marL="609600" indent="-609600">
              <a:buFontTx/>
              <a:buNone/>
            </a:pPr>
            <a:r>
              <a:rPr lang="en-US" altLang="en-US" sz="2000" i="1" dirty="0"/>
              <a:t>Vehicles!</a:t>
            </a:r>
            <a:r>
              <a:rPr lang="en-US" altLang="en-US" sz="2400" i="1" dirty="0">
                <a:effectLst>
                  <a:outerShdw blurRad="38100" dist="38100" dir="2700000" algn="tl">
                    <a:srgbClr val="C0C0C0"/>
                  </a:outerShdw>
                </a:effectLst>
              </a:rPr>
              <a:t>  </a:t>
            </a:r>
            <a:endParaRPr lang="el-GR" altLang="en-US" sz="2400" i="1" dirty="0">
              <a:effectLst>
                <a:outerShdw blurRad="38100" dist="38100" dir="2700000" algn="tl">
                  <a:srgbClr val="C0C0C0"/>
                </a:outerShdw>
              </a:effectLst>
            </a:endParaRPr>
          </a:p>
        </p:txBody>
      </p:sp>
      <p:pic>
        <p:nvPicPr>
          <p:cNvPr id="50183"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05000"/>
            <a:ext cx="30765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36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457200" y="609600"/>
            <a:ext cx="8229600" cy="5516563"/>
          </a:xfrm>
        </p:spPr>
        <p:txBody>
          <a:bodyPr/>
          <a:lstStyle/>
          <a:p>
            <a:endParaRPr lang="en-US" altLang="en-US" sz="2400"/>
          </a:p>
          <a:p>
            <a:endParaRPr lang="en-US" altLang="en-US" sz="2400"/>
          </a:p>
          <a:p>
            <a:pPr>
              <a:buFontTx/>
              <a:buNone/>
            </a:pPr>
            <a:r>
              <a:rPr lang="en-US" altLang="en-US" sz="2400" i="1"/>
              <a:t>How to recognize the intensional </a:t>
            </a:r>
          </a:p>
          <a:p>
            <a:pPr>
              <a:buFontTx/>
              <a:buNone/>
            </a:pPr>
            <a:r>
              <a:rPr lang="en-US" altLang="en-US" sz="2400" i="1"/>
              <a:t>properties of a term.</a:t>
            </a:r>
            <a:endParaRPr lang="el-GR" altLang="en-US" sz="2400" i="1"/>
          </a:p>
        </p:txBody>
      </p:sp>
      <p:sp>
        <p:nvSpPr>
          <p:cNvPr id="52229" name="AutoShape 5" descr="Image result for practical advice"/>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1" name="AutoShape 7" descr="Image result for practical advice"/>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2233" name="Picture 9"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84784"/>
            <a:ext cx="4191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5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838200"/>
            <a:ext cx="8229600" cy="5287963"/>
          </a:xfrm>
        </p:spPr>
        <p:txBody>
          <a:bodyPr/>
          <a:lstStyle/>
          <a:p>
            <a:pPr>
              <a:buFontTx/>
              <a:buNone/>
            </a:pPr>
            <a:endParaRPr lang="en-US" altLang="en-US" sz="2400" i="1">
              <a:effectLst>
                <a:outerShdw blurRad="38100" dist="38100" dir="2700000" algn="tl">
                  <a:srgbClr val="C0C0C0"/>
                </a:outerShdw>
              </a:effectLst>
            </a:endParaRPr>
          </a:p>
          <a:p>
            <a:pPr>
              <a:buFontTx/>
              <a:buNone/>
            </a:pPr>
            <a:endParaRPr lang="en-US" altLang="en-US" sz="2400" i="1">
              <a:effectLst>
                <a:outerShdw blurRad="38100" dist="38100" dir="2700000" algn="tl">
                  <a:srgbClr val="C0C0C0"/>
                </a:outerShdw>
              </a:effectLst>
            </a:endParaRPr>
          </a:p>
          <a:p>
            <a:pPr>
              <a:buFontTx/>
              <a:buNone/>
            </a:pPr>
            <a:endParaRPr lang="en-US" altLang="en-US" sz="2400" i="1">
              <a:effectLst>
                <a:outerShdw blurRad="38100" dist="38100" dir="2700000" algn="tl">
                  <a:srgbClr val="C0C0C0"/>
                </a:outerShdw>
              </a:effectLst>
            </a:endParaRPr>
          </a:p>
          <a:p>
            <a:pPr>
              <a:buFontTx/>
              <a:buNone/>
            </a:pPr>
            <a:endParaRPr lang="en-US" altLang="en-US" sz="2400" i="1">
              <a:effectLst>
                <a:outerShdw blurRad="38100" dist="38100" dir="2700000" algn="tl">
                  <a:srgbClr val="C0C0C0"/>
                </a:outerShdw>
              </a:effectLst>
            </a:endParaRPr>
          </a:p>
          <a:p>
            <a:pPr>
              <a:buFontTx/>
              <a:buNone/>
            </a:pPr>
            <a:r>
              <a:rPr lang="en-US" altLang="en-US" sz="2400" i="1">
                <a:effectLst>
                  <a:outerShdw blurRad="38100" dist="38100" dir="2700000" algn="tl">
                    <a:srgbClr val="C0C0C0"/>
                  </a:outerShdw>
                </a:effectLst>
              </a:rPr>
              <a:t>Practical rules and guidelines</a:t>
            </a:r>
            <a:endParaRPr lang="el-GR" altLang="en-US" sz="2400" i="1">
              <a:effectLst>
                <a:outerShdw blurRad="38100" dist="38100" dir="2700000" algn="tl">
                  <a:srgbClr val="C0C0C0"/>
                </a:outerShdw>
              </a:effectLst>
            </a:endParaRPr>
          </a:p>
        </p:txBody>
      </p:sp>
      <p:pic>
        <p:nvPicPr>
          <p:cNvPr id="54277" name="Picture 5" descr="Image result for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72816"/>
            <a:ext cx="37338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5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908720"/>
            <a:ext cx="8229600" cy="4525963"/>
          </a:xfrm>
        </p:spPr>
        <p:txBody>
          <a:bodyPr/>
          <a:lstStyle/>
          <a:p>
            <a:pPr marL="609600" indent="-609600">
              <a:buFontTx/>
              <a:buAutoNum type="arabicPeriod"/>
            </a:pPr>
            <a:r>
              <a:rPr lang="en-GB" altLang="en-US" sz="2400" i="1" dirty="0" err="1">
                <a:effectLst>
                  <a:outerShdw blurRad="38100" dist="38100" dir="2700000" algn="tl">
                    <a:srgbClr val="000000">
                      <a:alpha val="43137"/>
                    </a:srgbClr>
                  </a:outerShdw>
                </a:effectLst>
              </a:rPr>
              <a:t>Intensional</a:t>
            </a:r>
            <a:r>
              <a:rPr lang="en-GB" altLang="en-US" sz="2400" i="1" dirty="0">
                <a:effectLst>
                  <a:outerShdw blurRad="38100" dist="38100" dir="2700000" algn="tl">
                    <a:srgbClr val="000000">
                      <a:alpha val="43137"/>
                    </a:srgbClr>
                  </a:outerShdw>
                </a:effectLst>
              </a:rPr>
              <a:t> vs incidental properties</a:t>
            </a:r>
          </a:p>
          <a:p>
            <a:pPr marL="609600" indent="-609600">
              <a:buFontTx/>
              <a:buNone/>
            </a:pPr>
            <a:endParaRPr lang="en-GB" altLang="en-US" sz="2000" i="1" dirty="0" smtClean="0"/>
          </a:p>
          <a:p>
            <a:pPr marL="457200" lvl="1" indent="0">
              <a:buFontTx/>
              <a:buNone/>
            </a:pPr>
            <a:r>
              <a:rPr lang="en-GB" altLang="en-US" i="1" dirty="0" smtClean="0"/>
              <a:t>E.g</a:t>
            </a:r>
            <a:r>
              <a:rPr lang="en-GB" altLang="en-US" i="1" dirty="0"/>
              <a:t>.: if we define “human” as “driver” </a:t>
            </a:r>
            <a:r>
              <a:rPr lang="en-US" altLang="en-US" i="1" dirty="0"/>
              <a:t>i.e. </a:t>
            </a:r>
            <a:r>
              <a:rPr lang="en-GB" altLang="en-US" i="1" dirty="0"/>
              <a:t>by his incidental property to drive a car, then all people who do not drive are not human!</a:t>
            </a:r>
            <a:r>
              <a:rPr lang="el-GR" altLang="en-US" dirty="0"/>
              <a:t> </a:t>
            </a:r>
            <a:endParaRPr lang="en-US" altLang="en-US" dirty="0"/>
          </a:p>
          <a:p>
            <a:pPr marL="609600" indent="-609600"/>
            <a:endParaRPr lang="el-GR" altLang="en-US" sz="2000" dirty="0"/>
          </a:p>
        </p:txBody>
      </p:sp>
      <p:pic>
        <p:nvPicPr>
          <p:cNvPr id="56325"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345" y="3068960"/>
            <a:ext cx="3021310" cy="256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3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76800" y="685800"/>
            <a:ext cx="3886200" cy="5334000"/>
          </a:xfrm>
        </p:spPr>
        <p:txBody>
          <a:bodyPr/>
          <a:lstStyle/>
          <a:p>
            <a:pPr algn="l">
              <a:lnSpc>
                <a:spcPct val="150000"/>
              </a:lnSpc>
              <a:buFontTx/>
              <a:buChar char="•"/>
            </a:pPr>
            <a:r>
              <a:rPr lang="en-GB" altLang="en-US" sz="1800" i="1" dirty="0"/>
              <a:t>Integration  of  new technologies and the traditional research.</a:t>
            </a:r>
            <a:br>
              <a:rPr lang="en-GB" altLang="en-US" sz="1800" i="1" dirty="0"/>
            </a:br>
            <a:r>
              <a:rPr lang="en-GB" altLang="en-US" sz="1800" i="1" dirty="0"/>
              <a:t/>
            </a:r>
            <a:br>
              <a:rPr lang="en-GB" altLang="en-US" sz="1800" i="1" dirty="0"/>
            </a:br>
            <a:r>
              <a:rPr lang="en-GB" altLang="en-US" sz="1800" i="1" dirty="0"/>
              <a:t>Facilitating collaboration across </a:t>
            </a:r>
            <a:r>
              <a:rPr lang="en-GB" altLang="en-US" sz="1800" i="1" dirty="0" smtClean="0"/>
              <a:t> </a:t>
            </a:r>
            <a:r>
              <a:rPr lang="en-GB" altLang="en-US" sz="1800" i="1" dirty="0"/>
              <a:t>different  scientific fields. </a:t>
            </a:r>
            <a:br>
              <a:rPr lang="en-GB" altLang="en-US" sz="1800" i="1" dirty="0"/>
            </a:br>
            <a:endParaRPr lang="el-GR" altLang="en-US" dirty="0"/>
          </a:p>
        </p:txBody>
      </p:sp>
      <p:pic>
        <p:nvPicPr>
          <p:cNvPr id="61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528" y="1445332"/>
            <a:ext cx="4495800" cy="3814936"/>
          </a:xfrm>
        </p:spPr>
      </p:pic>
      <p:sp>
        <p:nvSpPr>
          <p:cNvPr id="6151" name="Rectangle 7"/>
          <p:cNvSpPr>
            <a:spLocks noChangeArrowheads="1"/>
          </p:cNvSpPr>
          <p:nvPr/>
        </p:nvSpPr>
        <p:spPr bwMode="auto">
          <a:xfrm>
            <a:off x="5181600" y="27432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i="1">
              <a:solidFill>
                <a:schemeClr val="tx2"/>
              </a:solidFill>
            </a:endParaRPr>
          </a:p>
        </p:txBody>
      </p:sp>
    </p:spTree>
    <p:extLst>
      <p:ext uri="{BB962C8B-B14F-4D97-AF65-F5344CB8AC3E}">
        <p14:creationId xmlns:p14="http://schemas.microsoft.com/office/powerpoint/2010/main" val="102965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33387" y="692696"/>
            <a:ext cx="8229600" cy="2543944"/>
          </a:xfrm>
        </p:spPr>
        <p:txBody>
          <a:bodyPr/>
          <a:lstStyle/>
          <a:p>
            <a:pPr marL="990600" lvl="1" indent="-533400">
              <a:buFontTx/>
              <a:buAutoNum type="arabicPeriod" startAt="2"/>
            </a:pPr>
            <a:r>
              <a:rPr lang="en-GB" altLang="en-US" sz="2400" i="1" dirty="0">
                <a:effectLst>
                  <a:outerShdw blurRad="38100" dist="38100" dir="2700000" algn="tl">
                    <a:srgbClr val="C0C0C0"/>
                  </a:outerShdw>
                </a:effectLst>
              </a:rPr>
              <a:t>Contradictions</a:t>
            </a:r>
          </a:p>
          <a:p>
            <a:pPr marL="990600" lvl="1" indent="-533400">
              <a:buFontTx/>
              <a:buAutoNum type="alphaLcParenR"/>
            </a:pPr>
            <a:r>
              <a:rPr lang="en-GB" altLang="en-US" sz="2000" dirty="0"/>
              <a:t>Terms are defined through self-contradictory properties: </a:t>
            </a:r>
            <a:endParaRPr lang="en-GB" altLang="en-US" i="1" dirty="0"/>
          </a:p>
          <a:p>
            <a:pPr marL="990600" lvl="1" indent="-533400">
              <a:buFontTx/>
              <a:buAutoNum type="alphaLcParenR"/>
            </a:pPr>
            <a:endParaRPr lang="en-GB" altLang="en-US" i="1" dirty="0"/>
          </a:p>
          <a:p>
            <a:pPr marL="342900" lvl="2" indent="0">
              <a:buNone/>
            </a:pPr>
            <a:r>
              <a:rPr lang="en-GB" altLang="en-US" i="1" dirty="0" smtClean="0"/>
              <a:t>E.g</a:t>
            </a:r>
            <a:r>
              <a:rPr lang="en-GB" altLang="en-US" i="1" dirty="0"/>
              <a:t>. conflicts are intentional activities carried out by at least two </a:t>
            </a:r>
            <a:r>
              <a:rPr lang="en-GB" altLang="en-US" i="1" dirty="0" smtClean="0"/>
              <a:t>actors </a:t>
            </a:r>
            <a:r>
              <a:rPr lang="en-GB" altLang="en-US" sz="2000" i="1" dirty="0" smtClean="0"/>
              <a:t>and </a:t>
            </a:r>
            <a:r>
              <a:rPr lang="en-GB" altLang="en-US" sz="2000" i="1" dirty="0"/>
              <a:t>are caused by natural phenomena!</a:t>
            </a:r>
            <a:endParaRPr lang="el-GR" altLang="en-US" sz="2000" i="1" dirty="0"/>
          </a:p>
          <a:p>
            <a:pPr marL="609600" indent="-609600">
              <a:buFontTx/>
              <a:buNone/>
            </a:pPr>
            <a:endParaRPr lang="el-GR" altLang="en-US" dirty="0"/>
          </a:p>
        </p:txBody>
      </p:sp>
      <p:pic>
        <p:nvPicPr>
          <p:cNvPr id="59399" name="Picture 7"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774"/>
          <a:stretch/>
        </p:blipFill>
        <p:spPr bwMode="auto">
          <a:xfrm>
            <a:off x="1907704" y="2806600"/>
            <a:ext cx="5436071"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99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533400" y="548680"/>
            <a:ext cx="8229600" cy="5943600"/>
          </a:xfrm>
        </p:spPr>
        <p:txBody>
          <a:bodyPr/>
          <a:lstStyle/>
          <a:p>
            <a:pPr marL="609600" indent="-609600">
              <a:buFontTx/>
              <a:buAutoNum type="alphaLcParenR" startAt="2"/>
            </a:pPr>
            <a:r>
              <a:rPr lang="en-GB" altLang="en-US" sz="2000" dirty="0"/>
              <a:t>Reverse of the relation between broader and narrower term.</a:t>
            </a:r>
          </a:p>
          <a:p>
            <a:pPr marL="457200" lvl="1" indent="0">
              <a:buFontTx/>
              <a:buNone/>
            </a:pPr>
            <a:endParaRPr lang="en-GB" altLang="en-US" i="1" dirty="0" smtClean="0"/>
          </a:p>
          <a:p>
            <a:pPr marL="457200" lvl="1" indent="0">
              <a:buFontTx/>
              <a:buNone/>
            </a:pPr>
            <a:r>
              <a:rPr lang="en-GB" altLang="en-US" i="1" dirty="0" smtClean="0"/>
              <a:t>E.g</a:t>
            </a:r>
            <a:r>
              <a:rPr lang="en-GB" altLang="en-US" i="1" dirty="0"/>
              <a:t>.: Stelae, which is a concrete piece of stone bearing inscriptions that can be transferred is the broader than the term “mobile objects” which comprises any object that can be transferred!</a:t>
            </a:r>
            <a:endParaRPr lang="el-GR" altLang="en-US" i="1" dirty="0"/>
          </a:p>
        </p:txBody>
      </p:sp>
      <p:pic>
        <p:nvPicPr>
          <p:cNvPr id="61445" name="Picture 5" descr="Image result for re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27462"/>
            <a:ext cx="4546848" cy="404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46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476672"/>
            <a:ext cx="8229600" cy="6076528"/>
          </a:xfrm>
        </p:spPr>
        <p:txBody>
          <a:bodyPr/>
          <a:lstStyle/>
          <a:p>
            <a:pPr marL="609600" indent="-609600">
              <a:lnSpc>
                <a:spcPct val="90000"/>
              </a:lnSpc>
              <a:buFontTx/>
              <a:buAutoNum type="alphaLcParenR" startAt="3"/>
            </a:pPr>
            <a:r>
              <a:rPr lang="en-GB" altLang="en-US" sz="2000" dirty="0"/>
              <a:t>A narrower term is attributed properties  which contradicts at least one of the necessary properties attributed to its broader term.</a:t>
            </a:r>
            <a:r>
              <a:rPr lang="el-GR" altLang="en-US" dirty="0"/>
              <a:t> </a:t>
            </a:r>
            <a:endParaRPr lang="en-US" altLang="en-US" dirty="0"/>
          </a:p>
          <a:p>
            <a:pPr marL="609600" indent="-609600">
              <a:buFontTx/>
              <a:buNone/>
            </a:pPr>
            <a:endParaRPr lang="en-GB" altLang="en-US" sz="2000" i="1" dirty="0" smtClean="0"/>
          </a:p>
          <a:p>
            <a:pPr marL="457200" lvl="1" indent="0">
              <a:buFontTx/>
              <a:buNone/>
            </a:pPr>
            <a:r>
              <a:rPr lang="en-GB" altLang="en-US" i="1" dirty="0" smtClean="0"/>
              <a:t>E.g</a:t>
            </a:r>
            <a:r>
              <a:rPr lang="en-GB" altLang="en-US" i="1" dirty="0"/>
              <a:t>.: if we subsume the term Stelae which is a </a:t>
            </a:r>
            <a:r>
              <a:rPr lang="en-GB" altLang="en-US" i="1" dirty="0" err="1"/>
              <a:t>mobil</a:t>
            </a:r>
            <a:r>
              <a:rPr lang="en-GB" altLang="en-US" i="1" dirty="0"/>
              <a:t> object  under the broader term immobile objects, then “Stelae” seems to posses contradictory properties: it can and cannot be transferred!</a:t>
            </a:r>
            <a:r>
              <a:rPr lang="en-GB" altLang="en-US" dirty="0"/>
              <a:t> </a:t>
            </a:r>
            <a:endParaRPr lang="el-GR" altLang="en-US" dirty="0"/>
          </a:p>
        </p:txBody>
      </p:sp>
      <p:pic>
        <p:nvPicPr>
          <p:cNvPr id="63493" name="Picture 5" descr="Image result for contradiction in animal 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11249"/>
            <a:ext cx="3240360" cy="395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63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4114800" cy="2133600"/>
          </a:xfrm>
        </p:spPr>
        <p:txBody>
          <a:bodyPr/>
          <a:lstStyle/>
          <a:p>
            <a:pPr marL="762000" indent="-762000" algn="l">
              <a:lnSpc>
                <a:spcPct val="130000"/>
              </a:lnSpc>
              <a:buFontTx/>
              <a:buAutoNum type="arabicPeriod" startAt="3"/>
            </a:pPr>
            <a:r>
              <a:rPr lang="en-US" altLang="en-US" sz="2800" dirty="0"/>
              <a:t>Avoid ambiguity: Duck or Rabbit?</a:t>
            </a:r>
            <a:r>
              <a:rPr lang="en-US" altLang="en-US" dirty="0"/>
              <a:t> </a:t>
            </a:r>
            <a:endParaRPr lang="el-GR" altLang="en-US" dirty="0"/>
          </a:p>
        </p:txBody>
      </p:sp>
      <p:pic>
        <p:nvPicPr>
          <p:cNvPr id="68612" name="Picture 4" descr="Related image"/>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3419872" y="2564904"/>
            <a:ext cx="4891088" cy="366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9102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476672"/>
            <a:ext cx="8229600" cy="5516563"/>
          </a:xfrm>
        </p:spPr>
        <p:txBody>
          <a:bodyPr/>
          <a:lstStyle/>
          <a:p>
            <a:pPr marL="609600" indent="-609600">
              <a:buFontTx/>
              <a:buAutoNum type="alphaLcParenR"/>
            </a:pPr>
            <a:r>
              <a:rPr lang="en-US" altLang="en-US" sz="2400" i="1" dirty="0">
                <a:effectLst>
                  <a:outerShdw blurRad="38100" dist="38100" dir="2700000" algn="tl">
                    <a:srgbClr val="C0C0C0"/>
                  </a:outerShdw>
                </a:effectLst>
              </a:rPr>
              <a:t>Avoid too broad concepts</a:t>
            </a:r>
            <a:r>
              <a:rPr lang="en-US" altLang="en-US" sz="2000" dirty="0"/>
              <a:t>.</a:t>
            </a:r>
          </a:p>
          <a:p>
            <a:pPr marL="0" indent="0">
              <a:buFontTx/>
              <a:buNone/>
            </a:pPr>
            <a:endParaRPr lang="el-GR" altLang="en-US" sz="2000" i="1" dirty="0" smtClean="0"/>
          </a:p>
          <a:p>
            <a:pPr marL="457200" lvl="1" indent="0">
              <a:buFontTx/>
              <a:buNone/>
            </a:pPr>
            <a:r>
              <a:rPr lang="en-GB" altLang="en-US" i="1" dirty="0" smtClean="0"/>
              <a:t>E.g</a:t>
            </a:r>
            <a:r>
              <a:rPr lang="en-GB" altLang="en-US" i="1" dirty="0"/>
              <a:t>. If we choose for an upper-level concept the term “research object”, we could subsume under this concept the whole thesaurus! </a:t>
            </a:r>
            <a:endParaRPr lang="el-GR" altLang="en-US" dirty="0"/>
          </a:p>
        </p:txBody>
      </p:sp>
      <p:pic>
        <p:nvPicPr>
          <p:cNvPr id="70661"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64904"/>
            <a:ext cx="3776464" cy="37764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07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609600"/>
            <a:ext cx="8229600" cy="5516563"/>
          </a:xfrm>
        </p:spPr>
        <p:txBody>
          <a:bodyPr/>
          <a:lstStyle/>
          <a:p>
            <a:pPr marL="609600" indent="-609600">
              <a:buFontTx/>
              <a:buAutoNum type="alphaLcParenR" startAt="2"/>
            </a:pPr>
            <a:r>
              <a:rPr lang="en-US" altLang="en-US" sz="2400" i="1" dirty="0">
                <a:effectLst>
                  <a:outerShdw blurRad="38100" dist="38100" dir="2700000" algn="tl">
                    <a:srgbClr val="C0C0C0"/>
                  </a:outerShdw>
                </a:effectLst>
              </a:rPr>
              <a:t>Ambiguity related with the </a:t>
            </a:r>
            <a:r>
              <a:rPr lang="en-US" altLang="en-US" sz="2400" i="1" dirty="0" err="1">
                <a:effectLst>
                  <a:outerShdw blurRad="38100" dist="38100" dir="2700000" algn="tl">
                    <a:srgbClr val="C0C0C0"/>
                  </a:outerShdw>
                </a:effectLst>
              </a:rPr>
              <a:t>polysyme</a:t>
            </a:r>
            <a:r>
              <a:rPr lang="en-US" altLang="en-US" sz="2400" i="1" dirty="0">
                <a:effectLst>
                  <a:outerShdw blurRad="38100" dist="38100" dir="2700000" algn="tl">
                    <a:srgbClr val="C0C0C0"/>
                  </a:outerShdw>
                </a:effectLst>
              </a:rPr>
              <a:t> of the terms</a:t>
            </a:r>
          </a:p>
          <a:p>
            <a:pPr marL="609600" indent="-609600">
              <a:buFontTx/>
              <a:buNone/>
            </a:pPr>
            <a:endParaRPr lang="el-GR" altLang="en-US" sz="2000" i="1" dirty="0" smtClean="0">
              <a:effectLst>
                <a:outerShdw blurRad="38100" dist="38100" dir="2700000" algn="tl">
                  <a:srgbClr val="C0C0C0"/>
                </a:outerShdw>
              </a:effectLst>
            </a:endParaRPr>
          </a:p>
          <a:p>
            <a:pPr marL="1066800" lvl="1" indent="-609600">
              <a:buFontTx/>
              <a:buNone/>
            </a:pPr>
            <a:r>
              <a:rPr lang="el-GR" altLang="en-US" i="1" dirty="0" smtClean="0">
                <a:effectLst>
                  <a:outerShdw blurRad="38100" dist="38100" dir="2700000" algn="tl">
                    <a:srgbClr val="C0C0C0"/>
                  </a:outerShdw>
                </a:effectLst>
              </a:rPr>
              <a:t>Ε</a:t>
            </a:r>
            <a:r>
              <a:rPr lang="en-US" altLang="en-US" i="1" dirty="0">
                <a:effectLst>
                  <a:outerShdw blurRad="38100" dist="38100" dir="2700000" algn="tl">
                    <a:srgbClr val="C0C0C0"/>
                  </a:outerShdw>
                </a:effectLst>
              </a:rPr>
              <a:t>.g. Mercury could mean: a metal, a planet, a God in mythology</a:t>
            </a:r>
            <a:r>
              <a:rPr lang="el-GR" altLang="en-US" dirty="0"/>
              <a:t> </a:t>
            </a:r>
          </a:p>
        </p:txBody>
      </p:sp>
      <p:pic>
        <p:nvPicPr>
          <p:cNvPr id="72709" name="Picture 5" descr="Image result for polysemy"/>
          <p:cNvPicPr>
            <a:picLocks noChangeAspect="1" noChangeArrowheads="1"/>
          </p:cNvPicPr>
          <p:nvPr/>
        </p:nvPicPr>
        <p:blipFill rotWithShape="1">
          <a:blip r:embed="rId3">
            <a:extLst>
              <a:ext uri="{28A0092B-C50C-407E-A947-70E740481C1C}">
                <a14:useLocalDpi xmlns:a14="http://schemas.microsoft.com/office/drawing/2010/main" val="0"/>
              </a:ext>
            </a:extLst>
          </a:blip>
          <a:srcRect t="13557" b="11127"/>
          <a:stretch/>
        </p:blipFill>
        <p:spPr bwMode="auto">
          <a:xfrm>
            <a:off x="3563888" y="2492896"/>
            <a:ext cx="478038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62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457200"/>
            <a:ext cx="8229600" cy="5668963"/>
          </a:xfrm>
        </p:spPr>
        <p:txBody>
          <a:bodyPr/>
          <a:lstStyle/>
          <a:p>
            <a:pPr marL="609600" indent="-609600">
              <a:buFontTx/>
              <a:buAutoNum type="arabicPeriod" startAt="4"/>
            </a:pPr>
            <a:r>
              <a:rPr lang="en-US" altLang="en-US" sz="2400" i="1" dirty="0">
                <a:effectLst>
                  <a:outerShdw blurRad="38100" dist="38100" dir="2700000" algn="tl">
                    <a:srgbClr val="C0C0C0"/>
                  </a:outerShdw>
                </a:effectLst>
              </a:rPr>
              <a:t>Identify the common meaning between the terms. </a:t>
            </a:r>
          </a:p>
          <a:p>
            <a:pPr marL="88900" indent="-88900">
              <a:buFontTx/>
              <a:buNone/>
            </a:pPr>
            <a:r>
              <a:rPr lang="en-US" altLang="en-US" sz="2000" i="1" dirty="0"/>
              <a:t> </a:t>
            </a:r>
            <a:endParaRPr lang="el-GR" altLang="en-US" sz="2000" i="1" dirty="0" smtClean="0"/>
          </a:p>
          <a:p>
            <a:pPr marL="457200" lvl="1" indent="0">
              <a:buFontTx/>
              <a:buNone/>
            </a:pPr>
            <a:r>
              <a:rPr lang="el-GR" altLang="en-US" i="1" dirty="0" smtClean="0"/>
              <a:t>Ε</a:t>
            </a:r>
            <a:r>
              <a:rPr lang="en-US" altLang="en-US" i="1" dirty="0"/>
              <a:t>.g. if we define wars as “armed conflicts” we exclude all the other forms of war that are not based on weapons”. </a:t>
            </a:r>
            <a:endParaRPr lang="el-GR" altLang="en-US" i="1" dirty="0"/>
          </a:p>
          <a:p>
            <a:pPr marL="609600" indent="-609600">
              <a:buFontTx/>
              <a:buNone/>
            </a:pPr>
            <a:endParaRPr lang="el-GR" altLang="en-US" i="1" dirty="0"/>
          </a:p>
        </p:txBody>
      </p:sp>
      <p:pic>
        <p:nvPicPr>
          <p:cNvPr id="74757" name="Picture 5"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494" t="8513" r="8442" b="-187"/>
          <a:stretch/>
        </p:blipFill>
        <p:spPr bwMode="auto">
          <a:xfrm>
            <a:off x="4067944" y="2420888"/>
            <a:ext cx="4271102" cy="393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381000" y="548680"/>
            <a:ext cx="8229600" cy="792088"/>
          </a:xfrm>
        </p:spPr>
        <p:txBody>
          <a:bodyPr>
            <a:normAutofit lnSpcReduction="10000"/>
          </a:bodyPr>
          <a:lstStyle/>
          <a:p>
            <a:pPr marL="609600" indent="-609600">
              <a:buFontTx/>
              <a:buAutoNum type="arabicPeriod" startAt="5"/>
            </a:pPr>
            <a:r>
              <a:rPr lang="en-US" altLang="en-US" sz="2400" i="1" dirty="0">
                <a:effectLst>
                  <a:outerShdw blurRad="38100" dist="38100" dir="2700000" algn="tl">
                    <a:srgbClr val="C0C0C0"/>
                  </a:outerShdw>
                </a:effectLst>
              </a:rPr>
              <a:t>Avoid introducing upper level concepts whose meaning is tied to a specific context.</a:t>
            </a:r>
            <a:r>
              <a:rPr lang="en-US" altLang="en-US" sz="2400" b="1" i="1" dirty="0"/>
              <a:t> </a:t>
            </a:r>
            <a:endParaRPr lang="el-GR" altLang="en-US" sz="2400" b="1" i="1" dirty="0"/>
          </a:p>
          <a:p>
            <a:pPr marL="609600" indent="-609600">
              <a:buFontTx/>
              <a:buNone/>
            </a:pPr>
            <a:endParaRPr lang="en-US" altLang="en-US" sz="2400" b="1" i="1" dirty="0"/>
          </a:p>
        </p:txBody>
      </p:sp>
      <p:pic>
        <p:nvPicPr>
          <p:cNvPr id="76807" name="Picture 7" descr="Anchor Pitch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8840"/>
            <a:ext cx="432048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323528" y="1916832"/>
            <a:ext cx="3960440"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lumMod val="75000"/>
                </a:schemeClr>
              </a:buClr>
              <a:buSzPct val="120000"/>
              <a:buFont typeface="Arial" panose="020B0604020202020204" pitchFamily="34" charset="0"/>
              <a:buChar char="•"/>
              <a:defRPr sz="2000" kern="1200">
                <a:solidFill>
                  <a:schemeClr val="tx1"/>
                </a:solidFill>
                <a:latin typeface="+mn-lt"/>
                <a:ea typeface="+mn-ea"/>
                <a:cs typeface="+mn-cs"/>
              </a:defRPr>
            </a:lvl1pPr>
            <a:lvl2pPr marL="800100" indent="-342900" algn="l" defTabSz="914400" rtl="0" eaLnBrk="1" latinLnBrk="0" hangingPunct="1">
              <a:spcBef>
                <a:spcPct val="20000"/>
              </a:spcBef>
              <a:buClr>
                <a:schemeClr val="tx2">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40000"/>
                  <a:lumOff val="60000"/>
                </a:schemeClr>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lumMod val="40000"/>
                  <a:lumOff val="60000"/>
                </a:schemeClr>
              </a:buClr>
              <a:buSzPct val="70000"/>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chemeClr val="tx2">
                  <a:lumMod val="40000"/>
                  <a:lumOff val="60000"/>
                </a:schemeClr>
              </a:buClr>
              <a:buSzPct val="6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i="1" dirty="0" smtClean="0"/>
              <a:t>E.g. X-Ray systems are used by many disciplines, such as medicine, material assaying, art conservation, archaeology. Classifying them as “medical instruments” or “archaeological instruments” would not render anything about their nature.</a:t>
            </a:r>
            <a:endParaRPr lang="el-GR" altLang="en-US" i="1" dirty="0"/>
          </a:p>
        </p:txBody>
      </p:sp>
    </p:spTree>
    <p:extLst>
      <p:ext uri="{BB962C8B-B14F-4D97-AF65-F5344CB8AC3E}">
        <p14:creationId xmlns:p14="http://schemas.microsoft.com/office/powerpoint/2010/main" val="4166468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539552" y="476672"/>
            <a:ext cx="8229600" cy="6019800"/>
          </a:xfrm>
        </p:spPr>
        <p:txBody>
          <a:bodyPr/>
          <a:lstStyle/>
          <a:p>
            <a:pPr marL="609600" indent="-609600">
              <a:buFontTx/>
              <a:buAutoNum type="arabicPeriod" startAt="6"/>
            </a:pPr>
            <a:r>
              <a:rPr lang="en-US" altLang="en-US" sz="2400" i="1" dirty="0">
                <a:effectLst>
                  <a:outerShdw blurRad="38100" dist="38100" dir="2700000" algn="tl">
                    <a:srgbClr val="C0C0C0"/>
                  </a:outerShdw>
                </a:effectLst>
              </a:rPr>
              <a:t>Distinguish between universals and particulars.</a:t>
            </a:r>
            <a:r>
              <a:rPr lang="en-US" altLang="en-US" sz="2400" b="1" i="1" dirty="0"/>
              <a:t> </a:t>
            </a:r>
          </a:p>
          <a:p>
            <a:pPr marL="457200" lvl="1" indent="0">
              <a:buFontTx/>
              <a:buNone/>
            </a:pPr>
            <a:endParaRPr lang="el-GR" altLang="en-US" sz="1800" i="1" dirty="0" smtClean="0"/>
          </a:p>
          <a:p>
            <a:pPr marL="457200" lvl="1" indent="0">
              <a:buFontTx/>
              <a:buNone/>
            </a:pPr>
            <a:r>
              <a:rPr lang="en-US" altLang="en-US" sz="1800" i="1" dirty="0" smtClean="0"/>
              <a:t>E.g</a:t>
            </a:r>
            <a:r>
              <a:rPr lang="en-US" altLang="en-US" sz="1800" i="1" dirty="0"/>
              <a:t>. the term ethnic groups is a specialization of groups because they designate a specific type of groups based on the origins of people, while the term Germans is not a specialization of groups, which establish a type of a group but a realization of a certain type of group which is based on the differentiation according to the (geopolitical etc.) origins of certain people</a:t>
            </a:r>
            <a:r>
              <a:rPr lang="en-US" altLang="en-US" dirty="0"/>
              <a:t>.</a:t>
            </a:r>
          </a:p>
          <a:p>
            <a:pPr marL="609600" indent="-609600">
              <a:buFontTx/>
              <a:buNone/>
            </a:pPr>
            <a:endParaRPr lang="en-US" altLang="en-US" dirty="0"/>
          </a:p>
          <a:p>
            <a:pPr marL="609600" indent="-609600">
              <a:buFontTx/>
              <a:buNone/>
            </a:pPr>
            <a:endParaRPr lang="en-US" altLang="en-US" dirty="0"/>
          </a:p>
          <a:p>
            <a:pPr marL="609600" indent="-609600">
              <a:buFontTx/>
              <a:buNone/>
            </a:pPr>
            <a:endParaRPr lang="el-GR" altLang="en-US" dirty="0"/>
          </a:p>
        </p:txBody>
      </p:sp>
      <p:pic>
        <p:nvPicPr>
          <p:cNvPr id="78853"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2989751"/>
            <a:ext cx="3456384" cy="3346261"/>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376" y="3140967"/>
            <a:ext cx="3164616" cy="319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7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304800" y="533400"/>
            <a:ext cx="8229600" cy="2353811"/>
          </a:xfrm>
        </p:spPr>
        <p:txBody>
          <a:bodyPr/>
          <a:lstStyle/>
          <a:p>
            <a:pPr marL="609600" indent="-609600">
              <a:buFontTx/>
              <a:buAutoNum type="arabicPeriod" startAt="7"/>
            </a:pPr>
            <a:r>
              <a:rPr lang="en-US" altLang="en-US" sz="2400" i="1" dirty="0">
                <a:effectLst>
                  <a:outerShdw blurRad="38100" dist="38100" dir="2700000" algn="tl">
                    <a:srgbClr val="C0C0C0"/>
                  </a:outerShdw>
                </a:effectLst>
              </a:rPr>
              <a:t>The definition should correspond to the term and vice versa.</a:t>
            </a:r>
            <a:r>
              <a:rPr lang="en-US" altLang="en-US" b="1" i="1" dirty="0"/>
              <a:t> </a:t>
            </a:r>
            <a:r>
              <a:rPr lang="el-GR" altLang="en-US" dirty="0"/>
              <a:t> </a:t>
            </a:r>
            <a:endParaRPr lang="en-US" altLang="en-US" dirty="0"/>
          </a:p>
          <a:p>
            <a:pPr marL="457200" lvl="1" indent="0">
              <a:buFontTx/>
              <a:buNone/>
            </a:pPr>
            <a:endParaRPr lang="el-GR" altLang="en-US" sz="1800" dirty="0" smtClean="0"/>
          </a:p>
          <a:p>
            <a:pPr marL="457200" lvl="1" indent="0">
              <a:buFontTx/>
              <a:buNone/>
            </a:pPr>
            <a:r>
              <a:rPr lang="en-US" altLang="en-US" sz="1800" i="1" dirty="0" smtClean="0"/>
              <a:t>E.g</a:t>
            </a:r>
            <a:r>
              <a:rPr lang="en-US" altLang="en-US" sz="1800" i="1" dirty="0"/>
              <a:t>. it is easy to get carried away by the affinity of the meaning and consider the term “distribution of roles” as a narrower term of the facet “groups and roles. But Distribution/allocation of roles is an action and there is a contradiction between the facet and the narrower terms! </a:t>
            </a:r>
            <a:endParaRPr lang="el-GR" altLang="en-US" i="1" dirty="0"/>
          </a:p>
        </p:txBody>
      </p:sp>
      <p:pic>
        <p:nvPicPr>
          <p:cNvPr id="80904"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887211"/>
            <a:ext cx="3259460" cy="351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5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Backbone Thesaurus"/>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1392" y="1412776"/>
            <a:ext cx="4038600" cy="3501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Rectangle 7"/>
          <p:cNvSpPr>
            <a:spLocks noGrp="1" noChangeArrowheads="1"/>
          </p:cNvSpPr>
          <p:nvPr>
            <p:ph type="title"/>
          </p:nvPr>
        </p:nvSpPr>
        <p:spPr>
          <a:xfrm>
            <a:off x="5164832" y="838200"/>
            <a:ext cx="3007568" cy="4800600"/>
          </a:xfrm>
        </p:spPr>
        <p:txBody>
          <a:bodyPr/>
          <a:lstStyle/>
          <a:p>
            <a:pPr algn="l"/>
            <a:r>
              <a:rPr lang="el-GR" altLang="en-US" sz="1800" dirty="0" smtClean="0"/>
              <a:t>…. </a:t>
            </a:r>
            <a:r>
              <a:rPr lang="en-GB" altLang="en-US" sz="1800" dirty="0" smtClean="0"/>
              <a:t>we </a:t>
            </a:r>
            <a:r>
              <a:rPr lang="en-GB" altLang="en-US" sz="1800" dirty="0"/>
              <a:t>have developed an</a:t>
            </a:r>
            <a:r>
              <a:rPr lang="en-GB" altLang="en-US" sz="1800" b="1" i="1" dirty="0"/>
              <a:t> coherent overarching thesaurus</a:t>
            </a:r>
            <a:r>
              <a:rPr lang="en-GB" altLang="en-US" dirty="0"/>
              <a:t> </a:t>
            </a:r>
            <a:endParaRPr lang="el-GR" altLang="en-US" dirty="0"/>
          </a:p>
        </p:txBody>
      </p:sp>
    </p:spTree>
    <p:extLst>
      <p:ext uri="{BB962C8B-B14F-4D97-AF65-F5344CB8AC3E}">
        <p14:creationId xmlns:p14="http://schemas.microsoft.com/office/powerpoint/2010/main" val="1680897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533400" y="457200"/>
            <a:ext cx="8229600" cy="5791200"/>
          </a:xfrm>
        </p:spPr>
        <p:txBody>
          <a:bodyPr/>
          <a:lstStyle/>
          <a:p>
            <a:pPr marL="609600" indent="-609600">
              <a:buFontTx/>
              <a:buAutoNum type="arabicPeriod" startAt="8"/>
            </a:pPr>
            <a:r>
              <a:rPr lang="en-US" altLang="en-US" sz="2400" dirty="0">
                <a:effectLst>
                  <a:outerShdw blurRad="38100" dist="38100" dir="2700000" algn="tl">
                    <a:srgbClr val="C0C0C0"/>
                  </a:outerShdw>
                </a:effectLst>
              </a:rPr>
              <a:t>Define a concept/term according to the contemporary terminology we use to describe it.</a:t>
            </a:r>
            <a:r>
              <a:rPr lang="en-US" altLang="en-US" b="1" i="1" dirty="0"/>
              <a:t> </a:t>
            </a:r>
            <a:endParaRPr lang="en-US" altLang="en-US" dirty="0"/>
          </a:p>
          <a:p>
            <a:pPr marL="457200" lvl="1" indent="0">
              <a:buFontTx/>
              <a:buNone/>
            </a:pPr>
            <a:endParaRPr lang="en-US" altLang="en-US" sz="1800" i="1" dirty="0" smtClean="0"/>
          </a:p>
          <a:p>
            <a:pPr marL="457200" lvl="1" indent="0">
              <a:buFontTx/>
              <a:buNone/>
            </a:pPr>
            <a:r>
              <a:rPr lang="en-US" altLang="en-US" sz="1800" i="1" dirty="0" smtClean="0"/>
              <a:t>E.g</a:t>
            </a:r>
            <a:r>
              <a:rPr lang="en-US" altLang="en-US" sz="1800" i="1" dirty="0"/>
              <a:t>. according to the contemporary approach of architecture it is a science while according to an earlier approach architecture is handwork.</a:t>
            </a:r>
            <a:r>
              <a:rPr lang="en-US" altLang="en-US" i="1" dirty="0"/>
              <a:t> </a:t>
            </a:r>
          </a:p>
          <a:p>
            <a:pPr marL="609600" indent="-609600">
              <a:buFontTx/>
              <a:buNone/>
            </a:pPr>
            <a:endParaRPr lang="el-GR" altLang="en-US" dirty="0"/>
          </a:p>
        </p:txBody>
      </p:sp>
      <p:pic>
        <p:nvPicPr>
          <p:cNvPr id="82949" name="Picture 5" descr="Image result for ancient and contemporary c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371830"/>
            <a:ext cx="3470920" cy="402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41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381000" y="457200"/>
            <a:ext cx="8229600" cy="2467744"/>
          </a:xfrm>
        </p:spPr>
        <p:txBody>
          <a:bodyPr/>
          <a:lstStyle/>
          <a:p>
            <a:pPr marL="609600" indent="-609600">
              <a:buFontTx/>
              <a:buAutoNum type="arabicPeriod" startAt="9"/>
            </a:pPr>
            <a:r>
              <a:rPr lang="en-US" altLang="en-US" sz="2400" i="1" dirty="0">
                <a:effectLst>
                  <a:outerShdw blurRad="38100" dist="38100" dir="2700000" algn="tl">
                    <a:srgbClr val="C0C0C0"/>
                  </a:outerShdw>
                </a:effectLst>
              </a:rPr>
              <a:t>The names you choose in order to express the meaning should not lead to ambiguities and confusions with other terms.</a:t>
            </a:r>
            <a:r>
              <a:rPr lang="en-US" altLang="en-US" sz="2400" i="1" dirty="0"/>
              <a:t> </a:t>
            </a:r>
            <a:endParaRPr lang="en-US" altLang="en-US" sz="2400" b="1" dirty="0"/>
          </a:p>
          <a:p>
            <a:pPr marL="457200" lvl="1" indent="0">
              <a:buFontTx/>
              <a:buNone/>
            </a:pPr>
            <a:endParaRPr lang="en-US" altLang="en-US" sz="1800" i="1" dirty="0" smtClean="0"/>
          </a:p>
          <a:p>
            <a:pPr marL="457200" lvl="1" indent="0">
              <a:buFontTx/>
              <a:buNone/>
            </a:pPr>
            <a:r>
              <a:rPr lang="en-US" altLang="en-US" sz="1800" i="1" dirty="0" smtClean="0"/>
              <a:t>E.g</a:t>
            </a:r>
            <a:r>
              <a:rPr lang="en-US" altLang="en-US" sz="1800" i="1" dirty="0"/>
              <a:t>. Although the term “book” is a material object we frequently use the term to denote the content of the book which is however a conceptual object. </a:t>
            </a:r>
          </a:p>
          <a:p>
            <a:pPr marL="609600" indent="-609600">
              <a:buFontTx/>
              <a:buNone/>
            </a:pPr>
            <a:endParaRPr lang="el-GR" altLang="en-US" sz="2000" dirty="0"/>
          </a:p>
        </p:txBody>
      </p:sp>
      <p:pic>
        <p:nvPicPr>
          <p:cNvPr id="8397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5736"/>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67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2"/>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504" y="99959"/>
            <a:ext cx="4248472" cy="62008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7" name="Rectangle 7"/>
          <p:cNvSpPr>
            <a:spLocks noChangeArrowheads="1"/>
          </p:cNvSpPr>
          <p:nvPr/>
        </p:nvSpPr>
        <p:spPr bwMode="auto">
          <a:xfrm>
            <a:off x="4572000" y="3710359"/>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41641A"/>
                </a:solidFill>
                <a:effectLst>
                  <a:outerShdw blurRad="38100" dist="38100" dir="2700000" algn="tl">
                    <a:srgbClr val="C0C0C0"/>
                  </a:outerShdw>
                </a:effectLst>
              </a:rPr>
              <a:t>http://backbonethesaurus.eu</a:t>
            </a:r>
            <a:endParaRPr lang="el-GR" altLang="en-US" dirty="0">
              <a:solidFill>
                <a:srgbClr val="41641A"/>
              </a:solidFill>
              <a:effectLst>
                <a:outerShdw blurRad="38100" dist="38100" dir="2700000" algn="tl">
                  <a:srgbClr val="C0C0C0"/>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4280" y="1840135"/>
            <a:ext cx="3683498" cy="17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96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220344" y="1844824"/>
            <a:ext cx="4542656" cy="3557067"/>
          </a:xfrm>
        </p:spPr>
        <p:txBody>
          <a:bodyPr/>
          <a:lstStyle/>
          <a:p>
            <a:pPr>
              <a:buFontTx/>
              <a:buNone/>
            </a:pPr>
            <a:endParaRPr lang="en-US" altLang="en-US" sz="2400" i="1" dirty="0"/>
          </a:p>
          <a:p>
            <a:pPr>
              <a:buFontTx/>
              <a:buNone/>
            </a:pPr>
            <a:endParaRPr lang="en-US" altLang="en-US" sz="2400" i="1" dirty="0"/>
          </a:p>
          <a:p>
            <a:pPr>
              <a:buFontTx/>
              <a:buNone/>
            </a:pPr>
            <a:endParaRPr lang="en-US" altLang="en-US" sz="2400" i="1" dirty="0"/>
          </a:p>
          <a:p>
            <a:pPr>
              <a:buFontTx/>
              <a:buNone/>
            </a:pPr>
            <a:r>
              <a:rPr lang="en-US" altLang="en-US" sz="2400" i="1" dirty="0"/>
              <a:t>Our aims in building the BBT</a:t>
            </a:r>
            <a:endParaRPr lang="el-GR" altLang="en-US" sz="2400" i="1" dirty="0"/>
          </a:p>
        </p:txBody>
      </p:sp>
      <p:pic>
        <p:nvPicPr>
          <p:cNvPr id="26629" name="Picture 5" descr="Image result for ai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60848"/>
            <a:ext cx="3240360" cy="298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5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02222" y="1371600"/>
            <a:ext cx="4474234" cy="3657600"/>
          </a:xfrm>
        </p:spPr>
        <p:txBody>
          <a:bodyPr/>
          <a:lstStyle/>
          <a:p>
            <a:pPr algn="l"/>
            <a:r>
              <a:rPr lang="en-US" altLang="en-US" sz="2000" b="1" i="1" dirty="0">
                <a:effectLst>
                  <a:outerShdw blurRad="38100" dist="38100" dir="2700000" algn="tl">
                    <a:srgbClr val="C0C0C0"/>
                  </a:outerShdw>
                </a:effectLst>
              </a:rPr>
              <a:t>Epistemological and methodological background</a:t>
            </a:r>
            <a:r>
              <a:rPr lang="en-US" altLang="en-US" sz="2000" i="1" dirty="0">
                <a:effectLst>
                  <a:outerShdw blurRad="38100" dist="38100" dir="2700000" algn="tl">
                    <a:srgbClr val="C0C0C0"/>
                  </a:outerShdw>
                </a:effectLst>
              </a:rPr>
              <a:t/>
            </a:r>
            <a:br>
              <a:rPr lang="en-US" altLang="en-US" sz="2000" i="1" dirty="0">
                <a:effectLst>
                  <a:outerShdw blurRad="38100" dist="38100" dir="2700000" algn="tl">
                    <a:srgbClr val="C0C0C0"/>
                  </a:outerShdw>
                </a:effectLst>
              </a:rPr>
            </a:br>
            <a:r>
              <a:rPr lang="en-US" altLang="en-US" sz="2000" b="1" i="1" dirty="0">
                <a:effectLst>
                  <a:outerShdw blurRad="38100" dist="38100" dir="2700000" algn="tl">
                    <a:srgbClr val="C0C0C0"/>
                  </a:outerShdw>
                </a:effectLst>
              </a:rPr>
              <a:t>of the BBT.</a:t>
            </a:r>
            <a:br>
              <a:rPr lang="en-US" altLang="en-US" sz="2000" b="1" i="1" dirty="0">
                <a:effectLst>
                  <a:outerShdw blurRad="38100" dist="38100" dir="2700000" algn="tl">
                    <a:srgbClr val="C0C0C0"/>
                  </a:outerShdw>
                </a:effectLst>
              </a:rPr>
            </a:br>
            <a:r>
              <a:rPr lang="en-US" altLang="en-US" sz="2000" i="1" dirty="0">
                <a:effectLst>
                  <a:outerShdw blurRad="38100" dist="38100" dir="2700000" algn="tl">
                    <a:srgbClr val="C0C0C0"/>
                  </a:outerShdw>
                </a:effectLst>
              </a:rPr>
              <a:t/>
            </a:r>
            <a:br>
              <a:rPr lang="en-US" altLang="en-US" sz="2000" i="1" dirty="0">
                <a:effectLst>
                  <a:outerShdw blurRad="38100" dist="38100" dir="2700000" algn="tl">
                    <a:srgbClr val="C0C0C0"/>
                  </a:outerShdw>
                </a:effectLst>
              </a:rPr>
            </a:br>
            <a:r>
              <a:rPr lang="en-US" altLang="en-US" sz="2000" i="1" dirty="0">
                <a:effectLst>
                  <a:outerShdw blurRad="38100" dist="38100" dir="2700000" algn="tl">
                    <a:srgbClr val="C0C0C0"/>
                  </a:outerShdw>
                </a:effectLst>
              </a:rPr>
              <a:t>Interdisciplinary character  of our goals.</a:t>
            </a:r>
            <a:br>
              <a:rPr lang="en-US" altLang="en-US" sz="2000" i="1" dirty="0">
                <a:effectLst>
                  <a:outerShdw blurRad="38100" dist="38100" dir="2700000" algn="tl">
                    <a:srgbClr val="C0C0C0"/>
                  </a:outerShdw>
                </a:effectLst>
              </a:rPr>
            </a:br>
            <a:r>
              <a:rPr lang="en-US" altLang="en-US" sz="2000" i="1" dirty="0">
                <a:effectLst>
                  <a:outerShdw blurRad="38100" dist="38100" dir="2700000" algn="tl">
                    <a:srgbClr val="C0C0C0"/>
                  </a:outerShdw>
                </a:effectLst>
              </a:rPr>
              <a:t/>
            </a:r>
            <a:br>
              <a:rPr lang="en-US" altLang="en-US" sz="2000" i="1" dirty="0">
                <a:effectLst>
                  <a:outerShdw blurRad="38100" dist="38100" dir="2700000" algn="tl">
                    <a:srgbClr val="C0C0C0"/>
                  </a:outerShdw>
                </a:effectLst>
              </a:rPr>
            </a:br>
            <a:r>
              <a:rPr lang="en-US" altLang="en-US" sz="2000" i="1" dirty="0">
                <a:effectLst>
                  <a:outerShdw blurRad="38100" dist="38100" dir="2700000" algn="tl">
                    <a:srgbClr val="C0C0C0"/>
                  </a:outerShdw>
                </a:effectLst>
              </a:rPr>
              <a:t>Need for study of the epistemological principles and methodological preconditions.</a:t>
            </a:r>
            <a:endParaRPr lang="el-GR" altLang="en-US" sz="2000" i="1" dirty="0">
              <a:effectLst>
                <a:outerShdw blurRad="38100" dist="38100" dir="2700000" algn="tl">
                  <a:srgbClr val="C0C0C0"/>
                </a:outerShdw>
              </a:effectLst>
            </a:endParaRPr>
          </a:p>
        </p:txBody>
      </p:sp>
      <p:pic>
        <p:nvPicPr>
          <p:cNvPr id="10244" name="Picture 4" descr="Image result for interdisciplinarity and transparency"/>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552" y="1498104"/>
            <a:ext cx="3276600" cy="34045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893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00872" y="2133600"/>
            <a:ext cx="4419600" cy="2743200"/>
          </a:xfrm>
        </p:spPr>
        <p:txBody>
          <a:bodyPr/>
          <a:lstStyle/>
          <a:p>
            <a:pPr algn="l"/>
            <a:r>
              <a:rPr lang="en-US" altLang="en-US" sz="2000" dirty="0"/>
              <a:t>1. The criteria of building the upper level categories and subsuming terms  should be logically and </a:t>
            </a:r>
            <a:r>
              <a:rPr lang="en-US" altLang="en-US" sz="2000" dirty="0" err="1"/>
              <a:t>intersubjectivity</a:t>
            </a:r>
            <a:r>
              <a:rPr lang="en-US" altLang="en-US" sz="2000" dirty="0"/>
              <a:t> controlled</a:t>
            </a:r>
            <a:endParaRPr lang="el-GR" altLang="en-US" dirty="0"/>
          </a:p>
        </p:txBody>
      </p:sp>
      <p:sp>
        <p:nvSpPr>
          <p:cNvPr id="29699" name="Rectangle 3"/>
          <p:cNvSpPr>
            <a:spLocks noGrp="1" noChangeArrowheads="1"/>
          </p:cNvSpPr>
          <p:nvPr>
            <p:ph type="body" idx="1"/>
          </p:nvPr>
        </p:nvSpPr>
        <p:spPr>
          <a:xfrm>
            <a:off x="286072" y="1124744"/>
            <a:ext cx="8229600" cy="4525963"/>
          </a:xfrm>
        </p:spPr>
        <p:txBody>
          <a:bodyPr/>
          <a:lstStyle/>
          <a:p>
            <a:r>
              <a:rPr lang="en-US" altLang="en-US" sz="2400" b="1" i="1" dirty="0">
                <a:effectLst>
                  <a:outerShdw blurRad="38100" dist="38100" dir="2700000" algn="tl">
                    <a:srgbClr val="C0C0C0"/>
                  </a:outerShdw>
                </a:effectLst>
              </a:rPr>
              <a:t>Basic epistemological principles</a:t>
            </a:r>
            <a:endParaRPr lang="el-GR" altLang="en-US" sz="2400" b="1" i="1" dirty="0">
              <a:effectLst>
                <a:outerShdw blurRad="38100" dist="38100" dir="2700000" algn="tl">
                  <a:srgbClr val="C0C0C0"/>
                </a:outerShdw>
              </a:effectLst>
            </a:endParaRPr>
          </a:p>
        </p:txBody>
      </p:sp>
      <p:pic>
        <p:nvPicPr>
          <p:cNvPr id="29701" name="Picture 5"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72" y="2060848"/>
            <a:ext cx="3429000" cy="3505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0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800600" y="2057400"/>
            <a:ext cx="3581400" cy="1981200"/>
          </a:xfrm>
        </p:spPr>
        <p:txBody>
          <a:bodyPr>
            <a:normAutofit fontScale="90000"/>
          </a:bodyPr>
          <a:lstStyle/>
          <a:p>
            <a:r>
              <a:rPr lang="en-US" altLang="en-US" sz="1800" i="1">
                <a:solidFill>
                  <a:srgbClr val="CC0066"/>
                </a:solidFill>
                <a:effectLst>
                  <a:outerShdw blurRad="38100" dist="38100" dir="2700000" algn="tl">
                    <a:srgbClr val="C0C0C0"/>
                  </a:outerShdw>
                </a:effectLst>
              </a:rPr>
              <a:t/>
            </a:r>
            <a:br>
              <a:rPr lang="en-US" altLang="en-US" sz="1800" i="1">
                <a:solidFill>
                  <a:srgbClr val="CC0066"/>
                </a:solidFill>
                <a:effectLst>
                  <a:outerShdw blurRad="38100" dist="38100" dir="2700000" algn="tl">
                    <a:srgbClr val="C0C0C0"/>
                  </a:outerShdw>
                </a:effectLst>
              </a:rPr>
            </a:br>
            <a:r>
              <a:rPr lang="en-US" altLang="en-US" sz="1800" i="1">
                <a:solidFill>
                  <a:srgbClr val="CC0066"/>
                </a:solidFill>
                <a:effectLst>
                  <a:outerShdw blurRad="38100" dist="38100" dir="2700000" algn="tl">
                    <a:srgbClr val="C0C0C0"/>
                  </a:outerShdw>
                </a:effectLst>
              </a:rPr>
              <a:t/>
            </a:r>
            <a:br>
              <a:rPr lang="en-US" altLang="en-US" sz="1800" i="1">
                <a:solidFill>
                  <a:srgbClr val="CC0066"/>
                </a:solidFill>
                <a:effectLst>
                  <a:outerShdw blurRad="38100" dist="38100" dir="2700000" algn="tl">
                    <a:srgbClr val="C0C0C0"/>
                  </a:outerShdw>
                </a:effectLst>
              </a:rPr>
            </a:br>
            <a:r>
              <a:rPr lang="en-US" altLang="en-US" sz="1800" i="1">
                <a:solidFill>
                  <a:schemeClr val="tx1"/>
                </a:solidFill>
                <a:effectLst>
                  <a:outerShdw blurRad="38100" dist="38100" dir="2700000" algn="tl">
                    <a:srgbClr val="C0C0C0"/>
                  </a:outerShdw>
                </a:effectLst>
              </a:rPr>
              <a:t>content-oriented classification leads to inconsistencies</a:t>
            </a:r>
            <a:br>
              <a:rPr lang="en-US" altLang="en-US" sz="1800" i="1">
                <a:solidFill>
                  <a:schemeClr val="tx1"/>
                </a:solidFill>
                <a:effectLst>
                  <a:outerShdw blurRad="38100" dist="38100" dir="2700000" algn="tl">
                    <a:srgbClr val="C0C0C0"/>
                  </a:outerShdw>
                </a:effectLst>
              </a:rPr>
            </a:br>
            <a:r>
              <a:rPr lang="en-US" altLang="en-US" sz="1800" i="1">
                <a:solidFill>
                  <a:schemeClr val="tx1"/>
                </a:solidFill>
                <a:effectLst>
                  <a:outerShdw blurRad="38100" dist="38100" dir="2700000" algn="tl">
                    <a:srgbClr val="C0C0C0"/>
                  </a:outerShdw>
                </a:effectLst>
              </a:rPr>
              <a:t>and frequently to contradictions</a:t>
            </a:r>
            <a:r>
              <a:rPr lang="en-US" altLang="en-US" sz="1800" i="1">
                <a:solidFill>
                  <a:srgbClr val="CC0066"/>
                </a:solidFill>
                <a:effectLst>
                  <a:outerShdw blurRad="38100" dist="38100" dir="2700000" algn="tl">
                    <a:srgbClr val="C0C0C0"/>
                  </a:outerShdw>
                </a:effectLst>
              </a:rPr>
              <a:t/>
            </a:r>
            <a:br>
              <a:rPr lang="en-US" altLang="en-US" sz="1800" i="1">
                <a:solidFill>
                  <a:srgbClr val="CC0066"/>
                </a:solidFill>
                <a:effectLst>
                  <a:outerShdw blurRad="38100" dist="38100" dir="2700000" algn="tl">
                    <a:srgbClr val="C0C0C0"/>
                  </a:outerShdw>
                </a:effectLst>
              </a:rPr>
            </a:br>
            <a:r>
              <a:rPr lang="en-US" altLang="en-US" sz="1800" i="1">
                <a:solidFill>
                  <a:srgbClr val="CC0066"/>
                </a:solidFill>
                <a:effectLst>
                  <a:outerShdw blurRad="38100" dist="38100" dir="2700000" algn="tl">
                    <a:srgbClr val="C0C0C0"/>
                  </a:outerShdw>
                </a:effectLst>
              </a:rPr>
              <a:t/>
            </a:r>
            <a:br>
              <a:rPr lang="en-US" altLang="en-US" sz="1800" i="1">
                <a:solidFill>
                  <a:srgbClr val="CC0066"/>
                </a:solidFill>
                <a:effectLst>
                  <a:outerShdw blurRad="38100" dist="38100" dir="2700000" algn="tl">
                    <a:srgbClr val="C0C0C0"/>
                  </a:outerShdw>
                </a:effectLst>
              </a:rPr>
            </a:br>
            <a:r>
              <a:rPr lang="en-US" altLang="en-US" sz="1800" i="1">
                <a:solidFill>
                  <a:srgbClr val="CC0066"/>
                </a:solidFill>
                <a:effectLst>
                  <a:outerShdw blurRad="38100" dist="38100" dir="2700000" algn="tl">
                    <a:srgbClr val="C0C0C0"/>
                  </a:outerShdw>
                </a:effectLst>
              </a:rPr>
              <a:t>Example</a:t>
            </a:r>
            <a:r>
              <a:rPr lang="en-US" altLang="en-US" sz="1800" i="1">
                <a:solidFill>
                  <a:srgbClr val="CC0066"/>
                </a:solidFill>
              </a:rPr>
              <a:t>: which is the common ground between the terms “wedding dress” and “wedding reception”? </a:t>
            </a:r>
            <a:br>
              <a:rPr lang="en-US" altLang="en-US" sz="1800" i="1">
                <a:solidFill>
                  <a:srgbClr val="CC0066"/>
                </a:solidFill>
              </a:rPr>
            </a:br>
            <a:r>
              <a:rPr lang="en-US" altLang="en-US" sz="1800" i="1">
                <a:solidFill>
                  <a:srgbClr val="CC0066"/>
                </a:solidFill>
              </a:rPr>
              <a:t/>
            </a:r>
            <a:br>
              <a:rPr lang="en-US" altLang="en-US" sz="1800" i="1">
                <a:solidFill>
                  <a:srgbClr val="CC0066"/>
                </a:solidFill>
              </a:rPr>
            </a:br>
            <a:r>
              <a:rPr lang="en-US" altLang="en-US" sz="1800" i="1">
                <a:solidFill>
                  <a:srgbClr val="CC0066"/>
                </a:solidFill>
              </a:rPr>
              <a:t>Could it be “wedding” as a top-level category?</a:t>
            </a:r>
            <a:r>
              <a:rPr lang="en-US" altLang="en-US" sz="1400">
                <a:solidFill>
                  <a:srgbClr val="CC0066"/>
                </a:solidFill>
              </a:rPr>
              <a:t>  </a:t>
            </a:r>
            <a:br>
              <a:rPr lang="en-US" altLang="en-US" sz="1400">
                <a:solidFill>
                  <a:srgbClr val="CC0066"/>
                </a:solidFill>
              </a:rPr>
            </a:br>
            <a:endParaRPr lang="el-GR" altLang="en-US" sz="4800">
              <a:solidFill>
                <a:srgbClr val="CC0066"/>
              </a:solidFill>
            </a:endParaRPr>
          </a:p>
        </p:txBody>
      </p:sp>
      <p:pic>
        <p:nvPicPr>
          <p:cNvPr id="15364" name="Picture 4" descr="Funny Wedding Dresses 17 Most Ridiculous Wedding Dresses Brides Actually Got Married I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295400"/>
            <a:ext cx="457200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2519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4800600" cy="4419600"/>
          </a:xfrm>
        </p:spPr>
        <p:txBody>
          <a:bodyPr/>
          <a:lstStyle/>
          <a:p>
            <a:pPr algn="l"/>
            <a:r>
              <a:rPr lang="en-US" altLang="en-US" sz="2400" b="1" i="1">
                <a:effectLst>
                  <a:outerShdw blurRad="38100" dist="38100" dir="2700000" algn="tl">
                    <a:srgbClr val="C0C0C0"/>
                  </a:outerShdw>
                </a:effectLst>
              </a:rPr>
              <a:t>Important clarification</a:t>
            </a:r>
            <a:r>
              <a:rPr lang="en-US" altLang="en-US" sz="2400"/>
              <a:t>: The intersubjective character of the properties does not entail their ontological existence independently of the sphere of perception!</a:t>
            </a:r>
            <a:endParaRPr lang="el-GR" altLang="en-US" sz="2400"/>
          </a:p>
        </p:txBody>
      </p:sp>
      <p:pic>
        <p:nvPicPr>
          <p:cNvPr id="33796" name="Picture 4" descr="Image result for ideal entities"/>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257800" y="3429000"/>
            <a:ext cx="3370168" cy="231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75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752600"/>
            <a:ext cx="3276600" cy="1143000"/>
          </a:xfrm>
        </p:spPr>
        <p:txBody>
          <a:bodyPr>
            <a:normAutofit fontScale="90000"/>
          </a:bodyPr>
          <a:lstStyle/>
          <a:p>
            <a:pPr algn="l"/>
            <a:r>
              <a:rPr lang="en-US" altLang="en-US" sz="2400" i="1">
                <a:effectLst>
                  <a:outerShdw blurRad="38100" dist="38100" dir="2700000" algn="tl">
                    <a:srgbClr val="C0C0C0"/>
                  </a:outerShdw>
                </a:effectLst>
              </a:rPr>
              <a:t>2. Epistemological principle: categorical semantics</a:t>
            </a:r>
            <a:endParaRPr lang="el-GR" altLang="en-US" sz="2400" i="1">
              <a:effectLst>
                <a:outerShdw blurRad="38100" dist="38100" dir="2700000" algn="tl">
                  <a:srgbClr val="C0C0C0"/>
                </a:outerShdw>
              </a:effectLst>
            </a:endParaRPr>
          </a:p>
        </p:txBody>
      </p:sp>
      <p:pic>
        <p:nvPicPr>
          <p:cNvPr id="35844" name="Picture 4" descr="Image result for categorical semantics"/>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10000" y="1752600"/>
            <a:ext cx="4572000"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163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ISLgr2">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PresentationISLgr2</Template>
  <TotalTime>465</TotalTime>
  <Words>4447</Words>
  <Application>Microsoft Office PowerPoint</Application>
  <PresentationFormat>On-screen Show (4:3)</PresentationFormat>
  <Paragraphs>181</Paragraphs>
  <Slides>32</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PresentationISLgr2</vt:lpstr>
      <vt:lpstr>Interconnecting knowledge and information  in Digital Humanities The case of the Backbone Thesaurus</vt:lpstr>
      <vt:lpstr>Integration  of  new technologies and the traditional research.  Facilitating collaboration across  different  scientific fields.  </vt:lpstr>
      <vt:lpstr>…. we have developed an coherent overarching thesaurus </vt:lpstr>
      <vt:lpstr>PowerPoint Presentation</vt:lpstr>
      <vt:lpstr>Epistemological and methodological background of the BBT.  Interdisciplinary character  of our goals.  Need for study of the epistemological principles and methodological preconditions.</vt:lpstr>
      <vt:lpstr>1. The criteria of building the upper level categories and subsuming terms  should be logically and intersubjectivity controlled</vt:lpstr>
      <vt:lpstr>  content-oriented classification leads to inconsistencies and frequently to contradictions  Example: which is the common ground between the terms “wedding dress” and “wedding reception”?   Could it be “wedding” as a top-level category?   </vt:lpstr>
      <vt:lpstr>Important clarification: The intersubjective character of the properties does not entail their ontological existence independently of the sphere of perception!</vt:lpstr>
      <vt:lpstr>2. Epistemological principle: categorical semantics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Avoid ambiguity: Duck or Rabbit?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 Doerr</dc:creator>
  <cp:lastModifiedBy>Christos Georgis</cp:lastModifiedBy>
  <cp:revision>51</cp:revision>
  <dcterms:created xsi:type="dcterms:W3CDTF">2017-04-10T13:06:39Z</dcterms:created>
  <dcterms:modified xsi:type="dcterms:W3CDTF">2018-05-17T08:12:41Z</dcterms:modified>
</cp:coreProperties>
</file>